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6/15/2025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15492154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 /><Relationship Id="rId1"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6/15/2025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‹Nº›</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73076"/>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9B89A85-17FE-122D-F032-BBAC2254225C}"/>
              </a:ext>
            </a:extLst>
          </p:cNvPr>
          <p:cNvSpPr>
            <a:spLocks noGrp="1"/>
          </p:cNvSpPr>
          <p:nvPr>
            <p:ph type="ctrTitle"/>
          </p:nvPr>
        </p:nvSpPr>
        <p:spPr>
          <a:xfrm>
            <a:off x="703400" y="871758"/>
            <a:ext cx="5227171" cy="3871143"/>
          </a:xfrm>
        </p:spPr>
        <p:txBody>
          <a:bodyPr/>
          <a:lstStyle/>
          <a:p>
            <a:r>
              <a:rPr lang="es-ES"/>
              <a:t>SETAS DEL PARAMO</a:t>
            </a:r>
            <a:endParaRPr lang="es-ES" dirty="0"/>
          </a:p>
        </p:txBody>
      </p:sp>
      <p:sp>
        <p:nvSpPr>
          <p:cNvPr id="3" name="Subtítulo 2">
            <a:extLst>
              <a:ext uri="{FF2B5EF4-FFF2-40B4-BE49-F238E27FC236}">
                <a16:creationId xmlns:a16="http://schemas.microsoft.com/office/drawing/2014/main" id="{D24986EC-8751-BDC2-265A-F9536FB21970}"/>
              </a:ext>
            </a:extLst>
          </p:cNvPr>
          <p:cNvSpPr>
            <a:spLocks noGrp="1"/>
          </p:cNvSpPr>
          <p:nvPr>
            <p:ph type="subTitle" idx="1"/>
          </p:nvPr>
        </p:nvSpPr>
        <p:spPr>
          <a:xfrm>
            <a:off x="721688" y="4785543"/>
            <a:ext cx="4857857" cy="1005657"/>
          </a:xfrm>
        </p:spPr>
        <p:txBody>
          <a:bodyPr/>
          <a:lstStyle/>
          <a:p>
            <a:r>
              <a:rPr lang="es-ES"/>
              <a:t>IMANOL,IKER,HUGO,EOIN Y IZAN</a:t>
            </a:r>
            <a:endParaRPr lang="es-ES" dirty="0"/>
          </a:p>
        </p:txBody>
      </p:sp>
      <p:cxnSp>
        <p:nvCxnSpPr>
          <p:cNvPr id="16"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2">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3" descr="Conchas de perlas blancas">
            <a:extLst>
              <a:ext uri="{FF2B5EF4-FFF2-40B4-BE49-F238E27FC236}">
                <a16:creationId xmlns:a16="http://schemas.microsoft.com/office/drawing/2014/main" id="{98388F36-310E-AA85-0BE4-C7B03338BC8E}"/>
              </a:ext>
            </a:extLst>
          </p:cNvPr>
          <p:cNvPicPr>
            <a:picLocks noChangeAspect="1"/>
          </p:cNvPicPr>
          <p:nvPr/>
        </p:nvPicPr>
        <p:blipFill>
          <a:blip r:embed="rId2"/>
          <a:srcRect l="35519" r="9226" b="-1"/>
          <a:stretch>
            <a:fillRect/>
          </a:stretch>
        </p:blipFill>
        <p:spPr>
          <a:xfrm>
            <a:off x="6515100" y="10"/>
            <a:ext cx="5676900" cy="6857990"/>
          </a:xfrm>
          <a:prstGeom prst="rect">
            <a:avLst/>
          </a:prstGeom>
        </p:spPr>
      </p:pic>
    </p:spTree>
    <p:extLst>
      <p:ext uri="{BB962C8B-B14F-4D97-AF65-F5344CB8AC3E}">
        <p14:creationId xmlns:p14="http://schemas.microsoft.com/office/powerpoint/2010/main" val="9310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ítulo 2">
            <a:extLst>
              <a:ext uri="{FF2B5EF4-FFF2-40B4-BE49-F238E27FC236}">
                <a16:creationId xmlns:a16="http://schemas.microsoft.com/office/drawing/2014/main" id="{E0CBB197-133E-6911-B1A9-DBD7E274EF18}"/>
              </a:ext>
            </a:extLst>
          </p:cNvPr>
          <p:cNvSpPr>
            <a:spLocks noGrp="1"/>
          </p:cNvSpPr>
          <p:nvPr>
            <p:ph type="subTitle" idx="1"/>
          </p:nvPr>
        </p:nvSpPr>
        <p:spPr>
          <a:xfrm>
            <a:off x="721688" y="1545967"/>
            <a:ext cx="4857857" cy="4245234"/>
          </a:xfrm>
        </p:spPr>
        <p:txBody>
          <a:bodyPr>
            <a:normAutofit/>
          </a:bodyPr>
          <a:lstStyle/>
          <a:p>
            <a:pPr>
              <a:lnSpc>
                <a:spcPct val="100000"/>
              </a:lnSpc>
            </a:pPr>
            <a:r>
              <a:rPr lang="es-ES" dirty="0"/>
              <a:t>Cuando llegan la lluvias de otoño los amantes de la naturaleza salen a buscar setas o también llamados hongos. Una de ellas muy caracterizada en nuestra zona es la Seta de Cardo</a:t>
            </a:r>
          </a:p>
          <a:p>
            <a:pPr>
              <a:lnSpc>
                <a:spcPct val="100000"/>
              </a:lnSpc>
            </a:pPr>
            <a:endParaRPr lang="es-ES" sz="1400" dirty="0"/>
          </a:p>
          <a:p>
            <a:pPr>
              <a:lnSpc>
                <a:spcPct val="100000"/>
              </a:lnSpc>
            </a:pPr>
            <a:endParaRPr lang="es-ES" sz="1400" dirty="0"/>
          </a:p>
          <a:p>
            <a:pPr>
              <a:lnSpc>
                <a:spcPct val="100000"/>
              </a:lnSpc>
            </a:pPr>
            <a:endParaRPr lang="es-ES" sz="1400" dirty="0"/>
          </a:p>
          <a:p>
            <a:pPr>
              <a:lnSpc>
                <a:spcPct val="100000"/>
              </a:lnSpc>
            </a:pPr>
            <a:endParaRPr lang="es-ES" sz="1400" dirty="0"/>
          </a:p>
          <a:p>
            <a:pPr>
              <a:lnSpc>
                <a:spcPct val="100000"/>
              </a:lnSpc>
            </a:pPr>
            <a:endParaRPr lang="es-ES" sz="1400" dirty="0"/>
          </a:p>
          <a:p>
            <a:pPr>
              <a:lnSpc>
                <a:spcPct val="100000"/>
              </a:lnSpc>
            </a:pPr>
            <a:endParaRPr lang="es-ES" sz="1400" dirty="0"/>
          </a:p>
          <a:p>
            <a:pPr>
              <a:lnSpc>
                <a:spcPct val="100000"/>
              </a:lnSpc>
            </a:pPr>
            <a:endParaRPr lang="es-ES" sz="1400" dirty="0"/>
          </a:p>
          <a:p>
            <a:pPr>
              <a:lnSpc>
                <a:spcPct val="100000"/>
              </a:lnSpc>
            </a:pPr>
            <a:endParaRPr lang="es-ES" sz="1400" dirty="0"/>
          </a:p>
          <a:p>
            <a:pPr>
              <a:lnSpc>
                <a:spcPct val="100000"/>
              </a:lnSpc>
            </a:pPr>
            <a:endParaRPr lang="es-ES" sz="1400" dirty="0"/>
          </a:p>
        </p:txBody>
      </p:sp>
      <p:cxnSp>
        <p:nvCxnSpPr>
          <p:cNvPr id="15"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3751A210-DFFB-1B14-5C46-7EA519A9660A}"/>
              </a:ext>
            </a:extLst>
          </p:cNvPr>
          <p:cNvPicPr>
            <a:picLocks noChangeAspect="1"/>
          </p:cNvPicPr>
          <p:nvPr/>
        </p:nvPicPr>
        <p:blipFill>
          <a:blip r:embed="rId2">
            <a:extLst>
              <a:ext uri="{28A0092B-C50C-407E-A947-70E740481C1C}">
                <a14:useLocalDpi xmlns:a14="http://schemas.microsoft.com/office/drawing/2010/main" val="0"/>
              </a:ext>
            </a:extLst>
          </a:blip>
          <a:srcRect l="16100" r="22022" b="-2"/>
          <a:stretch>
            <a:fillRect/>
          </a:stretch>
        </p:blipFill>
        <p:spPr>
          <a:xfrm>
            <a:off x="6515100" y="10"/>
            <a:ext cx="5676900" cy="6857990"/>
          </a:xfrm>
          <a:prstGeom prst="rect">
            <a:avLst/>
          </a:prstGeom>
        </p:spPr>
      </p:pic>
    </p:spTree>
    <p:extLst>
      <p:ext uri="{BB962C8B-B14F-4D97-AF65-F5344CB8AC3E}">
        <p14:creationId xmlns:p14="http://schemas.microsoft.com/office/powerpoint/2010/main" val="1253581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6FA7BF1-1B4D-677E-B424-C21F2F75FA92}"/>
              </a:ext>
            </a:extLst>
          </p:cNvPr>
          <p:cNvSpPr>
            <a:spLocks noGrp="1"/>
          </p:cNvSpPr>
          <p:nvPr>
            <p:ph type="ctrTitle"/>
          </p:nvPr>
        </p:nvSpPr>
        <p:spPr>
          <a:xfrm>
            <a:off x="703400" y="871758"/>
            <a:ext cx="5227171" cy="4991076"/>
          </a:xfrm>
        </p:spPr>
        <p:txBody>
          <a:bodyPr/>
          <a:lstStyle/>
          <a:p>
            <a:r>
              <a:rPr lang="es-ES" dirty="0"/>
              <a:t>INFORMACION SETAS DE CARDO</a:t>
            </a:r>
          </a:p>
        </p:txBody>
      </p:sp>
      <p:sp>
        <p:nvSpPr>
          <p:cNvPr id="3" name="Subtítulo 2">
            <a:extLst>
              <a:ext uri="{FF2B5EF4-FFF2-40B4-BE49-F238E27FC236}">
                <a16:creationId xmlns:a16="http://schemas.microsoft.com/office/drawing/2014/main" id="{57C12831-A002-6B21-FAF6-74212DAE3873}"/>
              </a:ext>
            </a:extLst>
          </p:cNvPr>
          <p:cNvSpPr>
            <a:spLocks noGrp="1"/>
          </p:cNvSpPr>
          <p:nvPr>
            <p:ph type="subTitle" idx="1"/>
          </p:nvPr>
        </p:nvSpPr>
        <p:spPr>
          <a:xfrm>
            <a:off x="721688" y="4785543"/>
            <a:ext cx="4857857" cy="1005657"/>
          </a:xfrm>
        </p:spPr>
        <p:txBody>
          <a:bodyPr>
            <a:noAutofit/>
          </a:bodyPr>
          <a:lstStyle/>
          <a:p>
            <a:pPr>
              <a:lnSpc>
                <a:spcPct val="100000"/>
              </a:lnSpc>
            </a:pPr>
            <a:r>
              <a:rPr lang="es-ES" sz="1800" dirty="0"/>
              <a:t>Las Setas de Cardo se llaman así porque nacen en prados entre cardos ,necesitan un clima  entre 15ºC y 25ºC  y humedad alta y cuando aun no hay heladas fuertes  crecen en suelos ricos en materia organica.Son muy utilizadas en la comida mediterránea tienen un sabor suave pero muy rico esta es una de las setas de las mas consumidas de nuestro país  se caracteriza por un sombrero amarrado a un pie  de color blanco (sin anillo ni volva) y unas laminas(esporas) apretadas que bajan por el tronco</a:t>
            </a:r>
          </a:p>
        </p:txBody>
      </p:sp>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39FEF9F0-84FD-033F-F4A4-0CE602905946}"/>
              </a:ext>
            </a:extLst>
          </p:cNvPr>
          <p:cNvPicPr>
            <a:picLocks noChangeAspect="1"/>
          </p:cNvPicPr>
          <p:nvPr/>
        </p:nvPicPr>
        <p:blipFill>
          <a:blip r:embed="rId2">
            <a:extLst>
              <a:ext uri="{28A0092B-C50C-407E-A947-70E740481C1C}">
                <a14:useLocalDpi xmlns:a14="http://schemas.microsoft.com/office/drawing/2010/main" val="0"/>
              </a:ext>
            </a:extLst>
          </a:blip>
          <a:srcRect r="-1" b="3098"/>
          <a:stretch>
            <a:fillRect/>
          </a:stretch>
        </p:blipFill>
        <p:spPr>
          <a:xfrm>
            <a:off x="6515100" y="10"/>
            <a:ext cx="5676900" cy="6857990"/>
          </a:xfrm>
          <a:prstGeom prst="rect">
            <a:avLst/>
          </a:prstGeom>
        </p:spPr>
      </p:pic>
    </p:spTree>
    <p:extLst>
      <p:ext uri="{BB962C8B-B14F-4D97-AF65-F5344CB8AC3E}">
        <p14:creationId xmlns:p14="http://schemas.microsoft.com/office/powerpoint/2010/main" val="1410336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367F0D7-F458-450B-8492-7BA68771BF13}"/>
              </a:ext>
            </a:extLst>
          </p:cNvPr>
          <p:cNvSpPr>
            <a:spLocks noGrp="1"/>
          </p:cNvSpPr>
          <p:nvPr>
            <p:ph type="ctrTitle"/>
          </p:nvPr>
        </p:nvSpPr>
        <p:spPr>
          <a:xfrm>
            <a:off x="704087" y="909637"/>
            <a:ext cx="4800600" cy="1307592"/>
          </a:xfrm>
        </p:spPr>
        <p:txBody>
          <a:bodyPr vert="horz" lIns="91440" tIns="45720" rIns="91440" bIns="45720" rtlCol="0" anchor="t">
            <a:normAutofit/>
          </a:bodyPr>
          <a:lstStyle/>
          <a:p>
            <a:pPr>
              <a:lnSpc>
                <a:spcPct val="90000"/>
              </a:lnSpc>
            </a:pPr>
            <a:r>
              <a:rPr lang="en-US" sz="4000"/>
              <a:t>Recetas con la seta cardo</a:t>
            </a:r>
          </a:p>
        </p:txBody>
      </p:sp>
      <p:cxnSp>
        <p:nvCxnSpPr>
          <p:cNvPr id="24" name="Straight Connector 23">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6451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ubtítulo 2">
            <a:extLst>
              <a:ext uri="{FF2B5EF4-FFF2-40B4-BE49-F238E27FC236}">
                <a16:creationId xmlns:a16="http://schemas.microsoft.com/office/drawing/2014/main" id="{B43FB779-9B83-61FB-FE01-35D975B7D845}"/>
              </a:ext>
            </a:extLst>
          </p:cNvPr>
          <p:cNvSpPr>
            <a:spLocks noGrp="1"/>
          </p:cNvSpPr>
          <p:nvPr>
            <p:ph type="subTitle" idx="1"/>
          </p:nvPr>
        </p:nvSpPr>
        <p:spPr>
          <a:xfrm>
            <a:off x="704089" y="2221992"/>
            <a:ext cx="4800600" cy="3739896"/>
          </a:xfrm>
        </p:spPr>
        <p:txBody>
          <a:bodyPr vert="horz" lIns="91440" tIns="45720" rIns="91440" bIns="45720" rtlCol="0">
            <a:normAutofit/>
          </a:bodyPr>
          <a:lstStyle/>
          <a:p>
            <a:pPr indent="-228600">
              <a:buFont typeface="Arial" panose="020B0604020202020204" pitchFamily="34" charset="0"/>
              <a:buChar char="•"/>
            </a:pPr>
            <a:r>
              <a:rPr lang="en-US" dirty="0"/>
              <a:t>Se pueden hacer a la parrila </a:t>
            </a:r>
          </a:p>
          <a:p>
            <a:pPr indent="-228600">
              <a:buFont typeface="Arial" panose="020B0604020202020204" pitchFamily="34" charset="0"/>
              <a:buChar char="•"/>
            </a:pPr>
            <a:r>
              <a:rPr lang="en-US" dirty="0"/>
              <a:t>En un risoto</a:t>
            </a:r>
          </a:p>
          <a:p>
            <a:pPr indent="-228600">
              <a:buFont typeface="Arial" panose="020B0604020202020204" pitchFamily="34" charset="0"/>
              <a:buChar char="•"/>
            </a:pPr>
            <a:r>
              <a:rPr lang="en-US" dirty="0"/>
              <a:t>Setas con jamoniberico</a:t>
            </a:r>
          </a:p>
          <a:p>
            <a:pPr indent="-228600">
              <a:buFont typeface="Arial" panose="020B0604020202020204" pitchFamily="34" charset="0"/>
              <a:buChar char="•"/>
            </a:pPr>
            <a:r>
              <a:rPr lang="en-US" dirty="0"/>
              <a:t>Tortilla de patata con setas</a:t>
            </a:r>
          </a:p>
          <a:p>
            <a:pPr indent="-228600">
              <a:buFont typeface="Arial" panose="020B0604020202020204" pitchFamily="34" charset="0"/>
              <a:buChar char="•"/>
            </a:pPr>
            <a:r>
              <a:rPr lang="en-US" dirty="0"/>
              <a:t>Croquetas </a:t>
            </a:r>
          </a:p>
          <a:p>
            <a:pPr indent="-228600">
              <a:buFont typeface="Arial" panose="020B0604020202020204" pitchFamily="34" charset="0"/>
              <a:buChar char="•"/>
            </a:pPr>
            <a:r>
              <a:rPr lang="en-US" dirty="0"/>
              <a:t>Con gambas</a:t>
            </a:r>
            <a:endParaRPr lang="es-ES" dirty="0"/>
          </a:p>
          <a:p>
            <a:pPr indent="-228600">
              <a:buFont typeface="Arial" panose="020B0604020202020204" pitchFamily="34" charset="0"/>
              <a:buChar char="•"/>
            </a:pPr>
            <a:r>
              <a:rPr lang="es-ES" dirty="0"/>
              <a:t>También se pueden embotar</a:t>
            </a:r>
            <a:endParaRPr lang="en-US" dirty="0"/>
          </a:p>
        </p:txBody>
      </p:sp>
      <p:cxnSp>
        <p:nvCxnSpPr>
          <p:cNvPr id="26" name="Straight Connector 25">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4645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F7BB2E6A-6D1D-563F-9D07-060C908D55E4}"/>
              </a:ext>
            </a:extLst>
          </p:cNvPr>
          <p:cNvPicPr>
            <a:picLocks noChangeAspect="1"/>
          </p:cNvPicPr>
          <p:nvPr/>
        </p:nvPicPr>
        <p:blipFill>
          <a:blip r:embed="rId2">
            <a:extLst>
              <a:ext uri="{28A0092B-C50C-407E-A947-70E740481C1C}">
                <a14:useLocalDpi xmlns:a14="http://schemas.microsoft.com/office/drawing/2010/main" val="0"/>
              </a:ext>
            </a:extLst>
          </a:blip>
          <a:srcRect t="6366" b="2862"/>
          <a:stretch>
            <a:fillRect/>
          </a:stretch>
        </p:blipFill>
        <p:spPr>
          <a:xfrm>
            <a:off x="6147816" y="10"/>
            <a:ext cx="6044184" cy="6857990"/>
          </a:xfrm>
          <a:prstGeom prst="rect">
            <a:avLst/>
          </a:prstGeom>
        </p:spPr>
      </p:pic>
    </p:spTree>
    <p:extLst>
      <p:ext uri="{BB962C8B-B14F-4D97-AF65-F5344CB8AC3E}">
        <p14:creationId xmlns:p14="http://schemas.microsoft.com/office/powerpoint/2010/main" val="4128645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E27B09C-17C0-CA4B-C78D-6392BC9BA905}"/>
              </a:ext>
            </a:extLst>
          </p:cNvPr>
          <p:cNvSpPr>
            <a:spLocks noGrp="1"/>
          </p:cNvSpPr>
          <p:nvPr>
            <p:ph type="ctrTitle"/>
          </p:nvPr>
        </p:nvSpPr>
        <p:spPr>
          <a:xfrm>
            <a:off x="820151" y="749242"/>
            <a:ext cx="5227171" cy="2228618"/>
          </a:xfrm>
        </p:spPr>
        <p:txBody>
          <a:bodyPr>
            <a:normAutofit/>
          </a:bodyPr>
          <a:lstStyle/>
          <a:p>
            <a:r>
              <a:rPr lang="es-ES" sz="4000" dirty="0"/>
              <a:t>LA RECETA  CON SETAS MAS POPULAR DEL PARAMO</a:t>
            </a:r>
          </a:p>
        </p:txBody>
      </p:sp>
      <p:sp>
        <p:nvSpPr>
          <p:cNvPr id="3" name="Subtítulo 2">
            <a:extLst>
              <a:ext uri="{FF2B5EF4-FFF2-40B4-BE49-F238E27FC236}">
                <a16:creationId xmlns:a16="http://schemas.microsoft.com/office/drawing/2014/main" id="{F68894E3-E8B8-8623-1367-ECBE4D66F388}"/>
              </a:ext>
            </a:extLst>
          </p:cNvPr>
          <p:cNvSpPr>
            <a:spLocks noGrp="1"/>
          </p:cNvSpPr>
          <p:nvPr>
            <p:ph type="subTitle" idx="1"/>
          </p:nvPr>
        </p:nvSpPr>
        <p:spPr>
          <a:xfrm>
            <a:off x="721688" y="2977861"/>
            <a:ext cx="4857857" cy="1550207"/>
          </a:xfrm>
        </p:spPr>
        <p:txBody>
          <a:bodyPr>
            <a:normAutofit/>
          </a:bodyPr>
          <a:lstStyle/>
          <a:p>
            <a:pPr>
              <a:lnSpc>
                <a:spcPct val="100000"/>
              </a:lnSpc>
            </a:pPr>
            <a:r>
              <a:rPr lang="es-ES" dirty="0"/>
              <a:t>Las lavaban muy bien mirando que  no tuvieran bichillos y las cocinaban con abundante ajo, guindilla y laurel. Hecho este guiso se añade a la pasta ya cocida </a:t>
            </a:r>
          </a:p>
        </p:txBody>
      </p:sp>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987F82E5-702F-6F01-6D87-E5DF10734AC4}"/>
              </a:ext>
            </a:extLst>
          </p:cNvPr>
          <p:cNvPicPr>
            <a:picLocks noChangeAspect="1"/>
          </p:cNvPicPr>
          <p:nvPr/>
        </p:nvPicPr>
        <p:blipFill>
          <a:blip r:embed="rId2">
            <a:extLst>
              <a:ext uri="{28A0092B-C50C-407E-A947-70E740481C1C}">
                <a14:useLocalDpi xmlns:a14="http://schemas.microsoft.com/office/drawing/2010/main" val="0"/>
              </a:ext>
            </a:extLst>
          </a:blip>
          <a:srcRect l="13054" r="28587"/>
          <a:stretch>
            <a:fillRect/>
          </a:stretch>
        </p:blipFill>
        <p:spPr>
          <a:xfrm>
            <a:off x="6515100" y="10"/>
            <a:ext cx="5676900" cy="6857990"/>
          </a:xfrm>
          <a:prstGeom prst="rect">
            <a:avLst/>
          </a:prstGeom>
        </p:spPr>
      </p:pic>
    </p:spTree>
    <p:extLst>
      <p:ext uri="{BB962C8B-B14F-4D97-AF65-F5344CB8AC3E}">
        <p14:creationId xmlns:p14="http://schemas.microsoft.com/office/powerpoint/2010/main" val="3984888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6942DC6-D16E-4752-ADC1-8EFDBDBD604B}"/>
              </a:ext>
            </a:extLst>
          </p:cNvPr>
          <p:cNvSpPr>
            <a:spLocks noGrp="1"/>
          </p:cNvSpPr>
          <p:nvPr>
            <p:ph type="ctrTitle"/>
          </p:nvPr>
        </p:nvSpPr>
        <p:spPr>
          <a:xfrm>
            <a:off x="721688" y="871759"/>
            <a:ext cx="5208883" cy="1755536"/>
          </a:xfrm>
        </p:spPr>
        <p:txBody>
          <a:bodyPr>
            <a:normAutofit/>
          </a:bodyPr>
          <a:lstStyle/>
          <a:p>
            <a:r>
              <a:rPr lang="es-ES" sz="4000" dirty="0"/>
              <a:t>Setas venenosas del paramo</a:t>
            </a:r>
          </a:p>
        </p:txBody>
      </p:sp>
      <p:sp>
        <p:nvSpPr>
          <p:cNvPr id="3" name="Subtítulo 2">
            <a:extLst>
              <a:ext uri="{FF2B5EF4-FFF2-40B4-BE49-F238E27FC236}">
                <a16:creationId xmlns:a16="http://schemas.microsoft.com/office/drawing/2014/main" id="{3729D4D8-51DC-C753-5FCE-62CEF95D0C19}"/>
              </a:ext>
            </a:extLst>
          </p:cNvPr>
          <p:cNvSpPr>
            <a:spLocks noGrp="1"/>
          </p:cNvSpPr>
          <p:nvPr>
            <p:ph type="subTitle" idx="1"/>
          </p:nvPr>
        </p:nvSpPr>
        <p:spPr>
          <a:xfrm>
            <a:off x="721688" y="4785543"/>
            <a:ext cx="4857857" cy="1005657"/>
          </a:xfrm>
        </p:spPr>
        <p:txBody>
          <a:bodyPr>
            <a:noAutofit/>
          </a:bodyPr>
          <a:lstStyle/>
          <a:p>
            <a:r>
              <a:rPr lang="es-ES"/>
              <a:t>Como setas venenosas las mas popular es la Amanita, varias clases de ellas, una es la Amanita Muscaria o también conocida como Seta Matamoscas parece una casita de duendes pero es muy peligrosa .Su sombrero es rojo pero tiene unos pequeños puntos blancos  el pie es blanco y tiene un anillo alrededor de el  además es toxica y alucinógena .</a:t>
            </a:r>
          </a:p>
        </p:txBody>
      </p:sp>
      <p:cxnSp>
        <p:nvCxnSpPr>
          <p:cNvPr id="20" name="Straight Connector 19">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41A9018C-626C-07FB-B250-4F2C5209762E}"/>
              </a:ext>
            </a:extLst>
          </p:cNvPr>
          <p:cNvPicPr>
            <a:picLocks noChangeAspect="1"/>
          </p:cNvPicPr>
          <p:nvPr/>
        </p:nvPicPr>
        <p:blipFill>
          <a:blip r:embed="rId2">
            <a:extLst>
              <a:ext uri="{28A0092B-C50C-407E-A947-70E740481C1C}">
                <a14:useLocalDpi xmlns:a14="http://schemas.microsoft.com/office/drawing/2010/main" val="0"/>
              </a:ext>
            </a:extLst>
          </a:blip>
          <a:srcRect l="11200" r="33753"/>
          <a:stretch>
            <a:fillRect/>
          </a:stretch>
        </p:blipFill>
        <p:spPr>
          <a:xfrm>
            <a:off x="6515100" y="10"/>
            <a:ext cx="5676900" cy="6857990"/>
          </a:xfrm>
          <a:prstGeom prst="rect">
            <a:avLst/>
          </a:prstGeom>
        </p:spPr>
      </p:pic>
    </p:spTree>
    <p:extLst>
      <p:ext uri="{BB962C8B-B14F-4D97-AF65-F5344CB8AC3E}">
        <p14:creationId xmlns:p14="http://schemas.microsoft.com/office/powerpoint/2010/main" val="1787577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AF92254E-15F3-4DFD-85E1-E8E0F5E1EB55}"/>
              </a:ext>
            </a:extLst>
          </p:cNvPr>
          <p:cNvSpPr>
            <a:spLocks noGrp="1"/>
          </p:cNvSpPr>
          <p:nvPr>
            <p:ph type="ctrTitle"/>
          </p:nvPr>
        </p:nvSpPr>
        <p:spPr>
          <a:xfrm>
            <a:off x="4080333" y="2137318"/>
            <a:ext cx="2390754" cy="1410798"/>
          </a:xfrm>
        </p:spPr>
        <p:txBody>
          <a:bodyPr>
            <a:noAutofit/>
          </a:bodyPr>
          <a:lstStyle/>
          <a:p>
            <a:r>
              <a:rPr lang="es-ES" sz="9600"/>
              <a:t>FIN</a:t>
            </a:r>
            <a:endParaRPr lang="es-ES" sz="9600" dirty="0"/>
          </a:p>
        </p:txBody>
      </p:sp>
    </p:spTree>
    <p:extLst>
      <p:ext uri="{BB962C8B-B14F-4D97-AF65-F5344CB8AC3E}">
        <p14:creationId xmlns:p14="http://schemas.microsoft.com/office/powerpoint/2010/main" val="2715442256"/>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Panorámica</PresentationFormat>
  <Slides>7</Slides>
  <Notes>0</Notes>
  <HiddenSlides>0</HiddenSlides>
  <ScaleCrop>false</ScaleCrop>
  <HeadingPairs>
    <vt:vector size="4" baseType="variant">
      <vt:variant>
        <vt:lpstr>Tema</vt:lpstr>
      </vt:variant>
      <vt:variant>
        <vt:i4>1</vt:i4>
      </vt:variant>
      <vt:variant>
        <vt:lpstr>Títulos de diapositiva</vt:lpstr>
      </vt:variant>
      <vt:variant>
        <vt:i4>7</vt:i4>
      </vt:variant>
    </vt:vector>
  </HeadingPairs>
  <TitlesOfParts>
    <vt:vector size="8" baseType="lpstr">
      <vt:lpstr>ChronicleVTI</vt:lpstr>
      <vt:lpstr>SETAS DEL PARAMO</vt:lpstr>
      <vt:lpstr>Presentación de PowerPoint</vt:lpstr>
      <vt:lpstr>INFORMACION SETAS DE CARDO</vt:lpstr>
      <vt:lpstr>Recetas con la seta cardo</vt:lpstr>
      <vt:lpstr>LA RECETA  CON SETAS MAS POPULAR DEL PARAMO</vt:lpstr>
      <vt:lpstr>Setas venenosas del paramo</vt:lpstr>
      <vt:lpstr>FIN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SETAS DEL PARAMO</dc:title>
  <dc:creator>IKER RODRÍGUEZ CARRERA</dc:creator>
  <cp:lastModifiedBy>IKER RODRÍGUEZ CARRERA</cp:lastModifiedBy>
  <cp:revision>2</cp:revision>
  <dcterms:created xsi:type="dcterms:W3CDTF">2025-06-15T18:54:26Z</dcterms:created>
  <dcterms:modified xsi:type="dcterms:W3CDTF">2025-06-15T20:19:11Z</dcterms:modified>
</cp:coreProperties>
</file>