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2D3F7E-F6EB-5738-870B-5AE4C2105B86}" v="767" dt="2025-06-12T17:42:47.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82" d="100"/>
          <a:sy n="82" d="100"/>
        </p:scale>
        <p:origin x="53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04/10/2025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8819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04/10/2025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398174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04/10/2025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339700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0771E8B-6CA5-40B2-8038-0E112F3DAC1C}" type="datetimeFigureOut">
              <a:rPr lang="es-ES" smtClean="0"/>
              <a:t>04/10/2025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979029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0771E8B-6CA5-40B2-8038-0E112F3DAC1C}" type="datetimeFigureOut">
              <a:rPr lang="es-ES" smtClean="0"/>
              <a:t>04/10/2025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75239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0771E8B-6CA5-40B2-8038-0E112F3DAC1C}" type="datetimeFigureOut">
              <a:rPr lang="es-ES" smtClean="0"/>
              <a:t>04/10/2025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3065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t>04/10/2025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82375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04/10/2025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36044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04/10/2025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83603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04/10/2025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541863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04/10/2025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1509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771E8B-6CA5-40B2-8038-0E112F3DAC1C}" type="datetimeFigureOut">
              <a:rPr lang="es-ES" smtClean="0"/>
              <a:t>04/10/2025</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1556C4-DFC3-4611-A7CC-780699185E26}" type="slidenum">
              <a:rPr lang="es-ES" smtClean="0"/>
              <a:t>‹Nº›</a:t>
            </a:fld>
            <a:endParaRPr lang="es-ES"/>
          </a:p>
        </p:txBody>
      </p:sp>
    </p:spTree>
    <p:extLst>
      <p:ext uri="{BB962C8B-B14F-4D97-AF65-F5344CB8AC3E}">
        <p14:creationId xmlns:p14="http://schemas.microsoft.com/office/powerpoint/2010/main" val="293311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3d Wood Wallpaper Stock Photos, Images and Backgrounds for Free Download">
            <a:extLst>
              <a:ext uri="{FF2B5EF4-FFF2-40B4-BE49-F238E27FC236}">
                <a16:creationId xmlns:a16="http://schemas.microsoft.com/office/drawing/2014/main" id="{883DA89D-2C15-2C1F-6585-EE6D81A46862}"/>
              </a:ext>
            </a:extLst>
          </p:cNvPr>
          <p:cNvPicPr>
            <a:picLocks noChangeAspect="1"/>
          </p:cNvPicPr>
          <p:nvPr/>
        </p:nvPicPr>
        <p:blipFill>
          <a:blip r:embed="rId2">
            <a:alphaModFix amt="50000"/>
          </a:blip>
          <a:srcRect t="7986" b="7745"/>
          <a:stretch>
            <a:fillRect/>
          </a:stretch>
        </p:blipFill>
        <p:spPr>
          <a:xfrm>
            <a:off x="20" y="1"/>
            <a:ext cx="12191980" cy="6857999"/>
          </a:xfrm>
          <a:prstGeom prst="rect">
            <a:avLst/>
          </a:prstGeom>
        </p:spPr>
      </p:pic>
      <p:sp>
        <p:nvSpPr>
          <p:cNvPr id="2" name="Título 1"/>
          <p:cNvSpPr>
            <a:spLocks noGrp="1"/>
          </p:cNvSpPr>
          <p:nvPr>
            <p:ph type="ctrTitle"/>
          </p:nvPr>
        </p:nvSpPr>
        <p:spPr>
          <a:xfrm>
            <a:off x="1524000" y="731065"/>
            <a:ext cx="9144000" cy="2900518"/>
          </a:xfrm>
        </p:spPr>
        <p:txBody>
          <a:bodyPr>
            <a:normAutofit/>
          </a:bodyPr>
          <a:lstStyle/>
          <a:p>
            <a:r>
              <a:rPr lang="es-ES">
                <a:solidFill>
                  <a:srgbClr val="FFFFFF"/>
                </a:solidFill>
              </a:rPr>
              <a:t>APLICACIONES DE LA MADERA Y SUS USOS</a:t>
            </a:r>
          </a:p>
        </p:txBody>
      </p:sp>
      <p:sp>
        <p:nvSpPr>
          <p:cNvPr id="3" name="Subtítulo 2"/>
          <p:cNvSpPr>
            <a:spLocks noGrp="1"/>
          </p:cNvSpPr>
          <p:nvPr>
            <p:ph type="subTitle" idx="1"/>
          </p:nvPr>
        </p:nvSpPr>
        <p:spPr>
          <a:xfrm>
            <a:off x="1524000" y="4159404"/>
            <a:ext cx="9144000" cy="1098395"/>
          </a:xfrm>
        </p:spPr>
        <p:txBody>
          <a:bodyPr vert="horz" lIns="91440" tIns="45720" rIns="91440" bIns="45720" rtlCol="0">
            <a:normAutofit/>
          </a:bodyPr>
          <a:lstStyle/>
          <a:p>
            <a:r>
              <a:rPr lang="es-ES">
                <a:solidFill>
                  <a:srgbClr val="FFFFFF"/>
                </a:solidFill>
              </a:rPr>
              <a:t>MIGUEL, ÁLVARO, SERGIO Y JOSE </a:t>
            </a:r>
          </a:p>
        </p:txBody>
      </p:sp>
    </p:spTree>
    <p:extLst>
      <p:ext uri="{BB962C8B-B14F-4D97-AF65-F5344CB8AC3E}">
        <p14:creationId xmlns:p14="http://schemas.microsoft.com/office/powerpoint/2010/main" val="240627317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8FBFD7-6B0D-432E-9C24-3ED0868220B1}"/>
              </a:ext>
            </a:extLst>
          </p:cNvPr>
          <p:cNvSpPr>
            <a:spLocks noGrp="1"/>
          </p:cNvSpPr>
          <p:nvPr>
            <p:ph type="title"/>
          </p:nvPr>
        </p:nvSpPr>
        <p:spPr>
          <a:xfrm>
            <a:off x="838201" y="-374788"/>
            <a:ext cx="5251316" cy="1807305"/>
          </a:xfrm>
        </p:spPr>
        <p:txBody>
          <a:bodyPr>
            <a:normAutofit/>
          </a:bodyPr>
          <a:lstStyle/>
          <a:p>
            <a:r>
              <a:rPr lang="es-ES"/>
              <a:t>INTRODUCCIÓN</a:t>
            </a:r>
          </a:p>
        </p:txBody>
      </p:sp>
      <p:sp>
        <p:nvSpPr>
          <p:cNvPr id="3" name="Content Placeholder 2">
            <a:extLst>
              <a:ext uri="{FF2B5EF4-FFF2-40B4-BE49-F238E27FC236}">
                <a16:creationId xmlns:a16="http://schemas.microsoft.com/office/drawing/2014/main" id="{A31C1DE0-9053-B393-2D77-2C38C1E9ADA2}"/>
              </a:ext>
            </a:extLst>
          </p:cNvPr>
          <p:cNvSpPr>
            <a:spLocks noGrp="1"/>
          </p:cNvSpPr>
          <p:nvPr>
            <p:ph idx="1"/>
          </p:nvPr>
        </p:nvSpPr>
        <p:spPr>
          <a:xfrm>
            <a:off x="838200" y="1151646"/>
            <a:ext cx="5116577" cy="5456012"/>
          </a:xfrm>
        </p:spPr>
        <p:txBody>
          <a:bodyPr vert="horz" lIns="91440" tIns="45720" rIns="91440" bIns="45720" rtlCol="0" anchor="t">
            <a:noAutofit/>
          </a:bodyPr>
          <a:lstStyle/>
          <a:p>
            <a:r>
              <a:rPr lang="es-ES" sz="2000" dirty="0"/>
              <a:t>En </a:t>
            </a:r>
            <a:r>
              <a:rPr lang="es-ES" sz="2000" err="1"/>
              <a:t>Soguillo</a:t>
            </a:r>
            <a:r>
              <a:rPr lang="es-ES" sz="2000" dirty="0"/>
              <a:t> del Páramo reside durante la mayor parte del año Miguel. Es un jubilado de la construcción de manos firmes y sonrisa en la cara. Dedica parte de sus días a elaborar bastones conocidos popularmente como "cachas", árboles decorativos, animales en madera, etc... No se trata simplemente de tallar madera, sino de recogerla con paciencia del campo, observar sus curvas naturales y, con respeto, transformarla en una pieza única. Su taller está lleno de herramientas y recuerdos. Miguel nunca fue a una escuela de artes y oficios, aprendió de forma natural, no necesita planos ni moldes, deja que sea la propia madera la que sugiera en que convertirse. Por eso, cada "cacha" o cada figura que sale de sus manos es distinta e irrepetible.</a:t>
            </a:r>
          </a:p>
        </p:txBody>
      </p:sp>
      <p:pic>
        <p:nvPicPr>
          <p:cNvPr id="5" name="Imagen 4" descr="Tipos de Madera Ideales para Mobiliario - CIMEJAL BLOG">
            <a:extLst>
              <a:ext uri="{FF2B5EF4-FFF2-40B4-BE49-F238E27FC236}">
                <a16:creationId xmlns:a16="http://schemas.microsoft.com/office/drawing/2014/main" id="{30C96E76-91B8-DEE2-8FD8-285A9F15C56F}"/>
              </a:ext>
            </a:extLst>
          </p:cNvPr>
          <p:cNvPicPr>
            <a:picLocks noChangeAspect="1"/>
          </p:cNvPicPr>
          <p:nvPr/>
        </p:nvPicPr>
        <p:blipFill>
          <a:blip r:embed="rId2"/>
          <a:srcRect t="4255" b="2297"/>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794522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Imagen 4" descr="hiver | Flickr">
            <a:extLst>
              <a:ext uri="{FF2B5EF4-FFF2-40B4-BE49-F238E27FC236}">
                <a16:creationId xmlns:a16="http://schemas.microsoft.com/office/drawing/2014/main" id="{7645BF45-D890-0D48-E294-9C7194B4EFCE}"/>
              </a:ext>
            </a:extLst>
          </p:cNvPr>
          <p:cNvPicPr>
            <a:picLocks noChangeAspect="1"/>
          </p:cNvPicPr>
          <p:nvPr/>
        </p:nvPicPr>
        <p:blipFill>
          <a:blip r:embed="rId2">
            <a:alphaModFix amt="60000"/>
          </a:blip>
          <a:srcRect t="2659" b="13071"/>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1CB70DD0-24E9-BFC6-F4E0-5E5FEB13B47F}"/>
              </a:ext>
            </a:extLst>
          </p:cNvPr>
          <p:cNvSpPr>
            <a:spLocks noGrp="1"/>
          </p:cNvSpPr>
          <p:nvPr>
            <p:ph type="title"/>
          </p:nvPr>
        </p:nvSpPr>
        <p:spPr>
          <a:xfrm>
            <a:off x="838199" y="1671570"/>
            <a:ext cx="5155261" cy="4072044"/>
          </a:xfrm>
        </p:spPr>
        <p:txBody>
          <a:bodyPr anchor="t">
            <a:normAutofit/>
          </a:bodyPr>
          <a:lstStyle/>
          <a:p>
            <a:r>
              <a:rPr lang="es-ES">
                <a:solidFill>
                  <a:srgbClr val="FFFFFF"/>
                </a:solidFill>
              </a:rPr>
              <a:t>TIPOS DE MADERA QUE UTILIZA</a:t>
            </a:r>
          </a:p>
        </p:txBody>
      </p:sp>
      <p:sp>
        <p:nvSpPr>
          <p:cNvPr id="3" name="Content Placeholder 2">
            <a:extLst>
              <a:ext uri="{FF2B5EF4-FFF2-40B4-BE49-F238E27FC236}">
                <a16:creationId xmlns:a16="http://schemas.microsoft.com/office/drawing/2014/main" id="{9C87C532-0577-EDD0-4C86-A0A5B9EF3FF0}"/>
              </a:ext>
            </a:extLst>
          </p:cNvPr>
          <p:cNvSpPr>
            <a:spLocks noGrp="1"/>
          </p:cNvSpPr>
          <p:nvPr>
            <p:ph idx="1"/>
          </p:nvPr>
        </p:nvSpPr>
        <p:spPr>
          <a:xfrm>
            <a:off x="6097639" y="412610"/>
            <a:ext cx="5259208" cy="6313868"/>
          </a:xfrm>
        </p:spPr>
        <p:txBody>
          <a:bodyPr vert="horz" lIns="91440" tIns="45720" rIns="91440" bIns="45720" rtlCol="0" anchor="t">
            <a:normAutofit/>
          </a:bodyPr>
          <a:lstStyle/>
          <a:p>
            <a:pPr marL="0" indent="0">
              <a:buNone/>
            </a:pPr>
            <a:r>
              <a:rPr lang="es-ES" b="1" dirty="0">
                <a:solidFill>
                  <a:srgbClr val="FFFFFF"/>
                </a:solidFill>
              </a:rPr>
              <a:t>Roble</a:t>
            </a:r>
            <a:endParaRPr lang="es-ES" dirty="0">
              <a:solidFill>
                <a:srgbClr val="FFFFFF"/>
              </a:solidFill>
            </a:endParaRPr>
          </a:p>
          <a:p>
            <a:r>
              <a:rPr lang="es-ES" sz="2200" b="1" dirty="0">
                <a:solidFill>
                  <a:srgbClr val="FFFFFF"/>
                </a:solidFill>
                <a:ea typeface="+mn-lt"/>
                <a:cs typeface="+mn-lt"/>
              </a:rPr>
              <a:t>Dureza</a:t>
            </a:r>
            <a:r>
              <a:rPr lang="es-ES" sz="2200" dirty="0">
                <a:solidFill>
                  <a:srgbClr val="FFFFFF"/>
                </a:solidFill>
                <a:ea typeface="+mn-lt"/>
                <a:cs typeface="+mn-lt"/>
              </a:rPr>
              <a:t>: Alta, lo que la hace resistente a golpes y desgaste.</a:t>
            </a:r>
            <a:endParaRPr lang="es-ES" sz="2200">
              <a:solidFill>
                <a:srgbClr val="FFFFFF"/>
              </a:solidFill>
            </a:endParaRPr>
          </a:p>
          <a:p>
            <a:r>
              <a:rPr lang="es-ES" sz="2200" b="1" dirty="0">
                <a:solidFill>
                  <a:srgbClr val="FFFFFF"/>
                </a:solidFill>
                <a:ea typeface="+mn-lt"/>
                <a:cs typeface="+mn-lt"/>
              </a:rPr>
              <a:t>Densidad</a:t>
            </a:r>
            <a:r>
              <a:rPr lang="es-ES" sz="2200" dirty="0">
                <a:solidFill>
                  <a:srgbClr val="FFFFFF"/>
                </a:solidFill>
                <a:ea typeface="+mn-lt"/>
                <a:cs typeface="+mn-lt"/>
              </a:rPr>
              <a:t>: Aproximadamente 750 kg/m³.</a:t>
            </a:r>
            <a:endParaRPr lang="es-ES" sz="2200">
              <a:solidFill>
                <a:srgbClr val="FFFFFF"/>
              </a:solidFill>
            </a:endParaRPr>
          </a:p>
          <a:p>
            <a:r>
              <a:rPr lang="es-ES" sz="2200" b="1" dirty="0">
                <a:solidFill>
                  <a:srgbClr val="FFFFFF"/>
                </a:solidFill>
                <a:ea typeface="+mn-lt"/>
                <a:cs typeface="+mn-lt"/>
              </a:rPr>
              <a:t>Color y veta</a:t>
            </a:r>
            <a:r>
              <a:rPr lang="es-ES" sz="2200" dirty="0">
                <a:solidFill>
                  <a:srgbClr val="FFFFFF"/>
                </a:solidFill>
                <a:ea typeface="+mn-lt"/>
                <a:cs typeface="+mn-lt"/>
              </a:rPr>
              <a:t>: Tono marrón dorado con vetas marcadas y poros visibles.</a:t>
            </a:r>
            <a:endParaRPr lang="es-ES" sz="2200">
              <a:solidFill>
                <a:srgbClr val="FFFFFF"/>
              </a:solidFill>
            </a:endParaRPr>
          </a:p>
          <a:p>
            <a:r>
              <a:rPr lang="es-ES" sz="2200" b="1" dirty="0">
                <a:solidFill>
                  <a:srgbClr val="FFFFFF"/>
                </a:solidFill>
                <a:ea typeface="+mn-lt"/>
                <a:cs typeface="+mn-lt"/>
              </a:rPr>
              <a:t>Durabilidad</a:t>
            </a:r>
            <a:r>
              <a:rPr lang="es-ES" sz="2200" dirty="0">
                <a:solidFill>
                  <a:srgbClr val="FFFFFF"/>
                </a:solidFill>
                <a:ea typeface="+mn-lt"/>
                <a:cs typeface="+mn-lt"/>
              </a:rPr>
              <a:t>: Muy resistente a la humedad y a insectos como termitas.</a:t>
            </a:r>
            <a:endParaRPr lang="es-ES" sz="2200">
              <a:solidFill>
                <a:srgbClr val="FFFFFF"/>
              </a:solidFill>
            </a:endParaRPr>
          </a:p>
          <a:p>
            <a:r>
              <a:rPr lang="es-ES" sz="2200" b="1" dirty="0">
                <a:solidFill>
                  <a:srgbClr val="FFFFFF"/>
                </a:solidFill>
                <a:ea typeface="+mn-lt"/>
                <a:cs typeface="+mn-lt"/>
              </a:rPr>
              <a:t>Usos</a:t>
            </a:r>
            <a:r>
              <a:rPr lang="es-ES" sz="2200" dirty="0">
                <a:solidFill>
                  <a:srgbClr val="FFFFFF"/>
                </a:solidFill>
                <a:ea typeface="+mn-lt"/>
                <a:cs typeface="+mn-lt"/>
              </a:rPr>
              <a:t>: Muebles de alta calidad, </a:t>
            </a:r>
            <a:r>
              <a:rPr lang="es-ES" sz="2200" err="1">
                <a:solidFill>
                  <a:srgbClr val="FFFFFF"/>
                </a:solidFill>
                <a:ea typeface="+mn-lt"/>
                <a:cs typeface="+mn-lt"/>
              </a:rPr>
              <a:t>parquet</a:t>
            </a:r>
            <a:r>
              <a:rPr lang="es-ES" sz="2200" dirty="0">
                <a:solidFill>
                  <a:srgbClr val="FFFFFF"/>
                </a:solidFill>
                <a:ea typeface="+mn-lt"/>
                <a:cs typeface="+mn-lt"/>
              </a:rPr>
              <a:t>, tonelería, construcción naval y carpintería de lujo.</a:t>
            </a:r>
            <a:endParaRPr lang="es-ES" sz="2200">
              <a:solidFill>
                <a:srgbClr val="FFFFFF"/>
              </a:solidFill>
            </a:endParaRPr>
          </a:p>
          <a:p>
            <a:r>
              <a:rPr lang="es-ES" sz="2200" b="1" dirty="0">
                <a:solidFill>
                  <a:srgbClr val="FFFFFF"/>
                </a:solidFill>
                <a:ea typeface="+mn-lt"/>
                <a:cs typeface="+mn-lt"/>
              </a:rPr>
              <a:t>Tratamiento</a:t>
            </a:r>
            <a:r>
              <a:rPr lang="es-ES" sz="2200" dirty="0">
                <a:solidFill>
                  <a:srgbClr val="FFFFFF"/>
                </a:solidFill>
                <a:ea typeface="+mn-lt"/>
                <a:cs typeface="+mn-lt"/>
              </a:rPr>
              <a:t>: Puede ser barnizado y teñido con facilidad, aunque requiere herramientas especializadas para su trabajo.</a:t>
            </a:r>
            <a:endParaRPr lang="es-ES" sz="2200">
              <a:solidFill>
                <a:srgbClr val="FFFFFF"/>
              </a:solidFill>
            </a:endParaRPr>
          </a:p>
          <a:p>
            <a:endParaRPr lang="es-ES" sz="1700">
              <a:solidFill>
                <a:srgbClr val="FFFFFF"/>
              </a:solidFill>
            </a:endParaRPr>
          </a:p>
        </p:txBody>
      </p:sp>
    </p:spTree>
    <p:extLst>
      <p:ext uri="{BB962C8B-B14F-4D97-AF65-F5344CB8AC3E}">
        <p14:creationId xmlns:p14="http://schemas.microsoft.com/office/powerpoint/2010/main" val="432527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Negrillo. Origen, Descripción, Variedades, Cultivo, Cuidados Y Usos">
            <a:extLst>
              <a:ext uri="{FF2B5EF4-FFF2-40B4-BE49-F238E27FC236}">
                <a16:creationId xmlns:a16="http://schemas.microsoft.com/office/drawing/2014/main" id="{93769A6C-433C-764D-E109-42C547A34CDF}"/>
              </a:ext>
            </a:extLst>
          </p:cNvPr>
          <p:cNvPicPr>
            <a:picLocks noChangeAspect="1"/>
          </p:cNvPicPr>
          <p:nvPr/>
        </p:nvPicPr>
        <p:blipFill>
          <a:blip r:embed="rId2">
            <a:alphaModFix amt="35000"/>
          </a:blip>
          <a:srcRect b="174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95743E41-1BF8-0FA3-54B7-39C17606ABFA}"/>
              </a:ext>
            </a:extLst>
          </p:cNvPr>
          <p:cNvSpPr>
            <a:spLocks noGrp="1"/>
          </p:cNvSpPr>
          <p:nvPr>
            <p:ph type="title"/>
          </p:nvPr>
        </p:nvSpPr>
        <p:spPr>
          <a:xfrm>
            <a:off x="972065" y="1158017"/>
            <a:ext cx="10515600" cy="1325563"/>
          </a:xfrm>
        </p:spPr>
        <p:txBody>
          <a:bodyPr vert="horz" lIns="91440" tIns="45720" rIns="91440" bIns="45720" rtlCol="0">
            <a:normAutofit/>
          </a:bodyPr>
          <a:lstStyle/>
          <a:p>
            <a:endParaRPr lang="es-ES" b="1">
              <a:solidFill>
                <a:srgbClr val="FFFFFF"/>
              </a:solidFill>
            </a:endParaRPr>
          </a:p>
          <a:p>
            <a:r>
              <a:rPr lang="es-ES">
                <a:solidFill>
                  <a:srgbClr val="FFFFFF"/>
                </a:solidFill>
              </a:rPr>
              <a:t>Negrillo (Olmo negro)</a:t>
            </a:r>
          </a:p>
          <a:p>
            <a:pPr marL="285750" indent="-285750">
              <a:buFont typeface="Arial"/>
              <a:buChar char="•"/>
            </a:pPr>
            <a:endParaRPr lang="es-ES">
              <a:solidFill>
                <a:srgbClr val="FFFFFF"/>
              </a:solidFill>
            </a:endParaRPr>
          </a:p>
          <a:p>
            <a:endParaRPr lang="es-ES">
              <a:solidFill>
                <a:srgbClr val="FFFFFF"/>
              </a:solidFill>
            </a:endParaRPr>
          </a:p>
          <a:p>
            <a:endParaRPr lang="es-ES">
              <a:solidFill>
                <a:srgbClr val="FFFFFF"/>
              </a:solidFill>
            </a:endParaRPr>
          </a:p>
        </p:txBody>
      </p:sp>
      <p:sp>
        <p:nvSpPr>
          <p:cNvPr id="3" name="Content Placeholder 2">
            <a:extLst>
              <a:ext uri="{FF2B5EF4-FFF2-40B4-BE49-F238E27FC236}">
                <a16:creationId xmlns:a16="http://schemas.microsoft.com/office/drawing/2014/main" id="{45DAEADC-0C4B-7B80-F1BE-3E4563FE4D8F}"/>
              </a:ext>
            </a:extLst>
          </p:cNvPr>
          <p:cNvSpPr>
            <a:spLocks noGrp="1"/>
          </p:cNvSpPr>
          <p:nvPr>
            <p:ph idx="1"/>
          </p:nvPr>
        </p:nvSpPr>
        <p:spPr>
          <a:xfrm>
            <a:off x="838200" y="1825625"/>
            <a:ext cx="10515600" cy="4351338"/>
          </a:xfrm>
        </p:spPr>
        <p:txBody>
          <a:bodyPr vert="horz" lIns="91440" tIns="45720" rIns="91440" bIns="45720" rtlCol="0">
            <a:normAutofit/>
          </a:bodyPr>
          <a:lstStyle/>
          <a:p>
            <a:r>
              <a:rPr lang="es-ES" b="1">
                <a:solidFill>
                  <a:srgbClr val="FFFFFF"/>
                </a:solidFill>
                <a:ea typeface="+mn-lt"/>
                <a:cs typeface="+mn-lt"/>
              </a:rPr>
              <a:t>Dureza</a:t>
            </a:r>
            <a:r>
              <a:rPr lang="es-ES">
                <a:solidFill>
                  <a:srgbClr val="FFFFFF"/>
                </a:solidFill>
                <a:ea typeface="+mn-lt"/>
                <a:cs typeface="+mn-lt"/>
              </a:rPr>
              <a:t>: Media, pero muy flexible.</a:t>
            </a:r>
            <a:endParaRPr lang="es-ES">
              <a:solidFill>
                <a:srgbClr val="FFFFFF"/>
              </a:solidFill>
            </a:endParaRPr>
          </a:p>
          <a:p>
            <a:r>
              <a:rPr lang="es-ES" b="1">
                <a:solidFill>
                  <a:srgbClr val="FFFFFF"/>
                </a:solidFill>
                <a:ea typeface="+mn-lt"/>
                <a:cs typeface="+mn-lt"/>
              </a:rPr>
              <a:t>Densidad</a:t>
            </a:r>
            <a:r>
              <a:rPr lang="es-ES">
                <a:solidFill>
                  <a:srgbClr val="FFFFFF"/>
                </a:solidFill>
                <a:ea typeface="+mn-lt"/>
                <a:cs typeface="+mn-lt"/>
              </a:rPr>
              <a:t>: Alrededor de 640 kg/m³.</a:t>
            </a:r>
            <a:endParaRPr lang="es-ES">
              <a:solidFill>
                <a:srgbClr val="FFFFFF"/>
              </a:solidFill>
            </a:endParaRPr>
          </a:p>
          <a:p>
            <a:r>
              <a:rPr lang="es-ES" b="1">
                <a:solidFill>
                  <a:srgbClr val="FFFFFF"/>
                </a:solidFill>
                <a:ea typeface="+mn-lt"/>
                <a:cs typeface="+mn-lt"/>
              </a:rPr>
              <a:t>Color y veta</a:t>
            </a:r>
            <a:r>
              <a:rPr lang="es-ES">
                <a:solidFill>
                  <a:srgbClr val="FFFFFF"/>
                </a:solidFill>
                <a:ea typeface="+mn-lt"/>
                <a:cs typeface="+mn-lt"/>
              </a:rPr>
              <a:t>: Marrón rojizo con vetas entrelazadas y textura rugosa.</a:t>
            </a:r>
            <a:endParaRPr lang="es-ES">
              <a:solidFill>
                <a:srgbClr val="FFFFFF"/>
              </a:solidFill>
            </a:endParaRPr>
          </a:p>
          <a:p>
            <a:r>
              <a:rPr lang="es-ES" b="1">
                <a:solidFill>
                  <a:srgbClr val="FFFFFF"/>
                </a:solidFill>
                <a:ea typeface="+mn-lt"/>
                <a:cs typeface="+mn-lt"/>
              </a:rPr>
              <a:t>Durabilidad</a:t>
            </a:r>
            <a:r>
              <a:rPr lang="es-ES">
                <a:solidFill>
                  <a:srgbClr val="FFFFFF"/>
                </a:solidFill>
                <a:ea typeface="+mn-lt"/>
                <a:cs typeface="+mn-lt"/>
              </a:rPr>
              <a:t>: Moderadamente resistente a la humedad.</a:t>
            </a:r>
            <a:endParaRPr lang="es-ES">
              <a:solidFill>
                <a:srgbClr val="FFFFFF"/>
              </a:solidFill>
            </a:endParaRPr>
          </a:p>
          <a:p>
            <a:r>
              <a:rPr lang="es-ES" b="1">
                <a:solidFill>
                  <a:srgbClr val="FFFFFF"/>
                </a:solidFill>
                <a:ea typeface="+mn-lt"/>
                <a:cs typeface="+mn-lt"/>
              </a:rPr>
              <a:t>Usos</a:t>
            </a:r>
            <a:r>
              <a:rPr lang="es-ES">
                <a:solidFill>
                  <a:srgbClr val="FFFFFF"/>
                </a:solidFill>
                <a:ea typeface="+mn-lt"/>
                <a:cs typeface="+mn-lt"/>
              </a:rPr>
              <a:t>: Construcción de barcos, ebanistería, muebles de diseño y chapas decorativas.</a:t>
            </a:r>
            <a:endParaRPr lang="es-ES">
              <a:solidFill>
                <a:srgbClr val="FFFFFF"/>
              </a:solidFill>
            </a:endParaRPr>
          </a:p>
          <a:p>
            <a:r>
              <a:rPr lang="es-ES" b="1">
                <a:solidFill>
                  <a:srgbClr val="FFFFFF"/>
                </a:solidFill>
                <a:ea typeface="+mn-lt"/>
                <a:cs typeface="+mn-lt"/>
              </a:rPr>
              <a:t>Tratamiento</a:t>
            </a:r>
            <a:r>
              <a:rPr lang="es-ES">
                <a:solidFill>
                  <a:srgbClr val="FFFFFF"/>
                </a:solidFill>
                <a:ea typeface="+mn-lt"/>
                <a:cs typeface="+mn-lt"/>
              </a:rPr>
              <a:t>: Responde bien al barniz y pintura, pero su grano entrelazado puede dificultar el lijado.</a:t>
            </a:r>
            <a:endParaRPr lang="es-ES">
              <a:solidFill>
                <a:srgbClr val="FFFFFF"/>
              </a:solidFill>
            </a:endParaRPr>
          </a:p>
          <a:p>
            <a:endParaRPr lang="es-ES">
              <a:solidFill>
                <a:srgbClr val="FFFFFF"/>
              </a:solidFill>
            </a:endParaRPr>
          </a:p>
        </p:txBody>
      </p:sp>
    </p:spTree>
    <p:extLst>
      <p:ext uri="{BB962C8B-B14F-4D97-AF65-F5344CB8AC3E}">
        <p14:creationId xmlns:p14="http://schemas.microsoft.com/office/powerpoint/2010/main" val="163295723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Ver las imágenes de origen">
            <a:extLst>
              <a:ext uri="{FF2B5EF4-FFF2-40B4-BE49-F238E27FC236}">
                <a16:creationId xmlns:a16="http://schemas.microsoft.com/office/drawing/2014/main" id="{32122192-0CA3-6555-16A7-77B00070A822}"/>
              </a:ext>
            </a:extLst>
          </p:cNvPr>
          <p:cNvPicPr>
            <a:picLocks noChangeAspect="1"/>
          </p:cNvPicPr>
          <p:nvPr/>
        </p:nvPicPr>
        <p:blipFill>
          <a:blip r:embed="rId2">
            <a:alphaModFix amt="35000"/>
          </a:blip>
          <a:srcRect l="444"/>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2433BA14-6D73-64CC-5B81-4C01AE286CAA}"/>
              </a:ext>
            </a:extLst>
          </p:cNvPr>
          <p:cNvSpPr>
            <a:spLocks noGrp="1"/>
          </p:cNvSpPr>
          <p:nvPr>
            <p:ph type="title"/>
          </p:nvPr>
        </p:nvSpPr>
        <p:spPr>
          <a:xfrm>
            <a:off x="838200" y="365125"/>
            <a:ext cx="10515600" cy="1325563"/>
          </a:xfrm>
        </p:spPr>
        <p:txBody>
          <a:bodyPr>
            <a:normAutofit/>
          </a:bodyPr>
          <a:lstStyle/>
          <a:p>
            <a:r>
              <a:rPr lang="es-ES">
                <a:solidFill>
                  <a:srgbClr val="FFFFFF"/>
                </a:solidFill>
                <a:ea typeface="+mj-lt"/>
                <a:cs typeface="+mj-lt"/>
              </a:rPr>
              <a:t>Encina</a:t>
            </a:r>
            <a:endParaRPr lang="es-ES">
              <a:solidFill>
                <a:srgbClr val="FFFFFF"/>
              </a:solidFill>
            </a:endParaRPr>
          </a:p>
        </p:txBody>
      </p:sp>
      <p:sp>
        <p:nvSpPr>
          <p:cNvPr id="3" name="Content Placeholder 2">
            <a:extLst>
              <a:ext uri="{FF2B5EF4-FFF2-40B4-BE49-F238E27FC236}">
                <a16:creationId xmlns:a16="http://schemas.microsoft.com/office/drawing/2014/main" id="{25E858FF-DCBD-D3B0-2260-D24CBB9803E0}"/>
              </a:ext>
            </a:extLst>
          </p:cNvPr>
          <p:cNvSpPr>
            <a:spLocks noGrp="1"/>
          </p:cNvSpPr>
          <p:nvPr>
            <p:ph idx="1"/>
          </p:nvPr>
        </p:nvSpPr>
        <p:spPr>
          <a:xfrm>
            <a:off x="838200" y="1825625"/>
            <a:ext cx="10515600" cy="4351338"/>
          </a:xfrm>
        </p:spPr>
        <p:txBody>
          <a:bodyPr vert="horz" lIns="91440" tIns="45720" rIns="91440" bIns="45720" rtlCol="0">
            <a:normAutofit/>
          </a:bodyPr>
          <a:lstStyle/>
          <a:p>
            <a:r>
              <a:rPr lang="es-ES" b="1">
                <a:solidFill>
                  <a:srgbClr val="FFFFFF"/>
                </a:solidFill>
                <a:ea typeface="+mn-lt"/>
                <a:cs typeface="+mn-lt"/>
              </a:rPr>
              <a:t>Dureza</a:t>
            </a:r>
            <a:r>
              <a:rPr lang="es-ES">
                <a:solidFill>
                  <a:srgbClr val="FFFFFF"/>
                </a:solidFill>
                <a:ea typeface="+mn-lt"/>
                <a:cs typeface="+mn-lt"/>
              </a:rPr>
              <a:t>: Extremadamente alta.</a:t>
            </a:r>
            <a:endParaRPr lang="es-ES">
              <a:solidFill>
                <a:srgbClr val="FFFFFF"/>
              </a:solidFill>
            </a:endParaRPr>
          </a:p>
          <a:p>
            <a:r>
              <a:rPr lang="es-ES" b="1">
                <a:solidFill>
                  <a:srgbClr val="FFFFFF"/>
                </a:solidFill>
                <a:ea typeface="+mn-lt"/>
                <a:cs typeface="+mn-lt"/>
              </a:rPr>
              <a:t>Densidad</a:t>
            </a:r>
            <a:r>
              <a:rPr lang="es-ES">
                <a:solidFill>
                  <a:srgbClr val="FFFFFF"/>
                </a:solidFill>
                <a:ea typeface="+mn-lt"/>
                <a:cs typeface="+mn-lt"/>
              </a:rPr>
              <a:t>: 900-1100 kg/m³.</a:t>
            </a:r>
            <a:endParaRPr lang="es-ES">
              <a:solidFill>
                <a:srgbClr val="FFFFFF"/>
              </a:solidFill>
            </a:endParaRPr>
          </a:p>
          <a:p>
            <a:r>
              <a:rPr lang="es-ES" b="1">
                <a:solidFill>
                  <a:srgbClr val="FFFFFF"/>
                </a:solidFill>
                <a:ea typeface="+mn-lt"/>
                <a:cs typeface="+mn-lt"/>
              </a:rPr>
              <a:t>Color y veta</a:t>
            </a:r>
            <a:r>
              <a:rPr lang="es-ES">
                <a:solidFill>
                  <a:srgbClr val="FFFFFF"/>
                </a:solidFill>
                <a:ea typeface="+mn-lt"/>
                <a:cs typeface="+mn-lt"/>
              </a:rPr>
              <a:t>: Marrón oscuro uniforme con poros finos y textura densa.</a:t>
            </a:r>
            <a:endParaRPr lang="es-ES">
              <a:solidFill>
                <a:srgbClr val="FFFFFF"/>
              </a:solidFill>
            </a:endParaRPr>
          </a:p>
          <a:p>
            <a:r>
              <a:rPr lang="es-ES" b="1">
                <a:solidFill>
                  <a:srgbClr val="FFFFFF"/>
                </a:solidFill>
                <a:ea typeface="+mn-lt"/>
                <a:cs typeface="+mn-lt"/>
              </a:rPr>
              <a:t>Durabilidad</a:t>
            </a:r>
            <a:r>
              <a:rPr lang="es-ES">
                <a:solidFill>
                  <a:srgbClr val="FFFFFF"/>
                </a:solidFill>
                <a:ea typeface="+mn-lt"/>
                <a:cs typeface="+mn-lt"/>
              </a:rPr>
              <a:t>: Resistente a la intemperie, humedad y plagas.</a:t>
            </a:r>
            <a:endParaRPr lang="es-ES">
              <a:solidFill>
                <a:srgbClr val="FFFFFF"/>
              </a:solidFill>
            </a:endParaRPr>
          </a:p>
          <a:p>
            <a:r>
              <a:rPr lang="es-ES" b="1">
                <a:solidFill>
                  <a:srgbClr val="FFFFFF"/>
                </a:solidFill>
                <a:ea typeface="+mn-lt"/>
                <a:cs typeface="+mn-lt"/>
              </a:rPr>
              <a:t>Usos</a:t>
            </a:r>
            <a:r>
              <a:rPr lang="es-ES">
                <a:solidFill>
                  <a:srgbClr val="FFFFFF"/>
                </a:solidFill>
                <a:ea typeface="+mn-lt"/>
                <a:cs typeface="+mn-lt"/>
              </a:rPr>
              <a:t>: Leña de alto poder calorífico, vigas estructurales, muebles rústicos y utensilios de madera.</a:t>
            </a:r>
            <a:endParaRPr lang="es-ES">
              <a:solidFill>
                <a:srgbClr val="FFFFFF"/>
              </a:solidFill>
            </a:endParaRPr>
          </a:p>
          <a:p>
            <a:r>
              <a:rPr lang="es-ES" b="1">
                <a:solidFill>
                  <a:srgbClr val="FFFFFF"/>
                </a:solidFill>
                <a:ea typeface="+mn-lt"/>
                <a:cs typeface="+mn-lt"/>
              </a:rPr>
              <a:t>Tratamiento</a:t>
            </a:r>
            <a:r>
              <a:rPr lang="es-ES">
                <a:solidFill>
                  <a:srgbClr val="FFFFFF"/>
                </a:solidFill>
                <a:ea typeface="+mn-lt"/>
                <a:cs typeface="+mn-lt"/>
              </a:rPr>
              <a:t>: Difícil de trabajar debido a su dureza, pero responde bien a aceites para realzar su color y textura.</a:t>
            </a:r>
            <a:endParaRPr lang="es-ES">
              <a:solidFill>
                <a:srgbClr val="FFFFFF"/>
              </a:solidFill>
            </a:endParaRPr>
          </a:p>
          <a:p>
            <a:endParaRPr lang="es-ES">
              <a:solidFill>
                <a:srgbClr val="FFFFFF"/>
              </a:solidFill>
            </a:endParaRPr>
          </a:p>
        </p:txBody>
      </p:sp>
    </p:spTree>
    <p:extLst>
      <p:ext uri="{BB962C8B-B14F-4D97-AF65-F5344CB8AC3E}">
        <p14:creationId xmlns:p14="http://schemas.microsoft.com/office/powerpoint/2010/main" val="346249172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5BA8FCE-96F8-40B3-804C-10C27C02F4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F0593719-0C87-4B1E-B35D-0F97D2969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F72299-2A02-44FA-A443-EFB406CF1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B09EF30-0043-45B4-B715-398AB3B37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0227CAF-D3D1-454C-A6E3-466111AB0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B68C07-78C0-4A8D-8839-959B33F07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367BC4-E8BC-458E-B0F6-2033296C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C4F3AF5-45FD-4B34-042E-226BE4DCF370}"/>
              </a:ext>
            </a:extLst>
          </p:cNvPr>
          <p:cNvSpPr>
            <a:spLocks noGrp="1"/>
          </p:cNvSpPr>
          <p:nvPr>
            <p:ph type="title"/>
          </p:nvPr>
        </p:nvSpPr>
        <p:spPr>
          <a:xfrm>
            <a:off x="630936" y="630936"/>
            <a:ext cx="5563079" cy="2632080"/>
          </a:xfrm>
          <a:noFill/>
        </p:spPr>
        <p:txBody>
          <a:bodyPr anchor="t">
            <a:normAutofit/>
          </a:bodyPr>
          <a:lstStyle/>
          <a:p>
            <a:r>
              <a:rPr lang="es-ES" sz="4800">
                <a:solidFill>
                  <a:schemeClr val="bg1"/>
                </a:solidFill>
                <a:ea typeface="+mj-lt"/>
                <a:cs typeface="+mj-lt"/>
              </a:rPr>
              <a:t>Chopo</a:t>
            </a:r>
            <a:endParaRPr lang="es-ES" sz="4800">
              <a:solidFill>
                <a:schemeClr val="bg1"/>
              </a:solidFill>
            </a:endParaRPr>
          </a:p>
        </p:txBody>
      </p:sp>
      <p:sp>
        <p:nvSpPr>
          <p:cNvPr id="21" name="Rectangle 20">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2" name="Straight Connector 31">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BB551C84-B358-7404-F6C2-6E24F9C6BD7D}"/>
              </a:ext>
            </a:extLst>
          </p:cNvPr>
          <p:cNvSpPr>
            <a:spLocks noGrp="1"/>
          </p:cNvSpPr>
          <p:nvPr>
            <p:ph idx="1"/>
          </p:nvPr>
        </p:nvSpPr>
        <p:spPr>
          <a:xfrm>
            <a:off x="630936" y="1400433"/>
            <a:ext cx="5563083" cy="4826568"/>
          </a:xfrm>
          <a:noFill/>
        </p:spPr>
        <p:txBody>
          <a:bodyPr vert="horz" lIns="91440" tIns="45720" rIns="91440" bIns="45720" rtlCol="0" anchor="t">
            <a:noAutofit/>
          </a:bodyPr>
          <a:lstStyle/>
          <a:p>
            <a:r>
              <a:rPr lang="es-ES" sz="2600" b="1" dirty="0">
                <a:solidFill>
                  <a:schemeClr val="bg1"/>
                </a:solidFill>
                <a:ea typeface="+mn-lt"/>
                <a:cs typeface="+mn-lt"/>
              </a:rPr>
              <a:t>Dureza</a:t>
            </a:r>
            <a:r>
              <a:rPr lang="es-ES" sz="2600" dirty="0">
                <a:solidFill>
                  <a:schemeClr val="bg1"/>
                </a:solidFill>
                <a:ea typeface="+mn-lt"/>
                <a:cs typeface="+mn-lt"/>
              </a:rPr>
              <a:t>: Baja, es una madera blanda.</a:t>
            </a:r>
            <a:endParaRPr lang="es-ES" sz="2600" dirty="0">
              <a:solidFill>
                <a:schemeClr val="bg1"/>
              </a:solidFill>
            </a:endParaRPr>
          </a:p>
          <a:p>
            <a:r>
              <a:rPr lang="es-ES" sz="2600" b="1" dirty="0">
                <a:solidFill>
                  <a:schemeClr val="bg1"/>
                </a:solidFill>
                <a:ea typeface="+mn-lt"/>
                <a:cs typeface="+mn-lt"/>
              </a:rPr>
              <a:t>Densidad</a:t>
            </a:r>
            <a:r>
              <a:rPr lang="es-ES" sz="2600" dirty="0">
                <a:solidFill>
                  <a:schemeClr val="bg1"/>
                </a:solidFill>
                <a:ea typeface="+mn-lt"/>
                <a:cs typeface="+mn-lt"/>
              </a:rPr>
              <a:t>: 450-500 kg/m³.</a:t>
            </a:r>
            <a:endParaRPr lang="es-ES" sz="2600" dirty="0">
              <a:solidFill>
                <a:schemeClr val="bg1"/>
              </a:solidFill>
            </a:endParaRPr>
          </a:p>
          <a:p>
            <a:r>
              <a:rPr lang="es-ES" sz="2600" b="1" dirty="0">
                <a:solidFill>
                  <a:schemeClr val="bg1"/>
                </a:solidFill>
                <a:ea typeface="+mn-lt"/>
                <a:cs typeface="+mn-lt"/>
              </a:rPr>
              <a:t>Color y veta</a:t>
            </a:r>
            <a:r>
              <a:rPr lang="es-ES" sz="2600" dirty="0">
                <a:solidFill>
                  <a:schemeClr val="bg1"/>
                </a:solidFill>
                <a:ea typeface="+mn-lt"/>
                <a:cs typeface="+mn-lt"/>
              </a:rPr>
              <a:t>: Pálido amarillento con vetas poco marcadas.</a:t>
            </a:r>
            <a:endParaRPr lang="es-ES" sz="2600" dirty="0">
              <a:solidFill>
                <a:schemeClr val="bg1"/>
              </a:solidFill>
            </a:endParaRPr>
          </a:p>
          <a:p>
            <a:r>
              <a:rPr lang="es-ES" sz="2600" b="1" dirty="0">
                <a:solidFill>
                  <a:schemeClr val="bg1"/>
                </a:solidFill>
                <a:ea typeface="+mn-lt"/>
                <a:cs typeface="+mn-lt"/>
              </a:rPr>
              <a:t>Durabilidad</a:t>
            </a:r>
            <a:r>
              <a:rPr lang="es-ES" sz="2600" dirty="0">
                <a:solidFill>
                  <a:schemeClr val="bg1"/>
                </a:solidFill>
                <a:ea typeface="+mn-lt"/>
                <a:cs typeface="+mn-lt"/>
              </a:rPr>
              <a:t>: Baja resistencia a humedad y golpes.</a:t>
            </a:r>
            <a:endParaRPr lang="es-ES" sz="2600" dirty="0">
              <a:solidFill>
                <a:schemeClr val="bg1"/>
              </a:solidFill>
            </a:endParaRPr>
          </a:p>
          <a:p>
            <a:r>
              <a:rPr lang="es-ES" sz="2600" b="1" dirty="0">
                <a:solidFill>
                  <a:schemeClr val="bg1"/>
                </a:solidFill>
                <a:ea typeface="+mn-lt"/>
                <a:cs typeface="+mn-lt"/>
              </a:rPr>
              <a:t>Usos</a:t>
            </a:r>
            <a:r>
              <a:rPr lang="es-ES" sz="2600" dirty="0">
                <a:solidFill>
                  <a:schemeClr val="bg1"/>
                </a:solidFill>
                <a:ea typeface="+mn-lt"/>
                <a:cs typeface="+mn-lt"/>
              </a:rPr>
              <a:t>: Contrachapados, embalajes, cajas y producción de papel.</a:t>
            </a:r>
            <a:endParaRPr lang="es-ES" sz="2600" dirty="0">
              <a:solidFill>
                <a:schemeClr val="bg1"/>
              </a:solidFill>
            </a:endParaRPr>
          </a:p>
          <a:p>
            <a:r>
              <a:rPr lang="es-ES" sz="2600" b="1" dirty="0">
                <a:solidFill>
                  <a:schemeClr val="bg1"/>
                </a:solidFill>
                <a:ea typeface="+mn-lt"/>
                <a:cs typeface="+mn-lt"/>
              </a:rPr>
              <a:t>Tratamiento</a:t>
            </a:r>
            <a:r>
              <a:rPr lang="es-ES" sz="2600" dirty="0">
                <a:solidFill>
                  <a:schemeClr val="bg1"/>
                </a:solidFill>
                <a:ea typeface="+mn-lt"/>
                <a:cs typeface="+mn-lt"/>
              </a:rPr>
              <a:t>: Se trabaja fácilmente pero requiere protección contra la humedad y hongos.</a:t>
            </a:r>
            <a:endParaRPr lang="es-ES" sz="2600" dirty="0">
              <a:solidFill>
                <a:schemeClr val="bg1"/>
              </a:solidFill>
            </a:endParaRPr>
          </a:p>
          <a:p>
            <a:pPr marL="0" indent="0">
              <a:buNone/>
            </a:pPr>
            <a:endParaRPr lang="es-ES" sz="2600" dirty="0">
              <a:solidFill>
                <a:schemeClr val="bg1"/>
              </a:solidFill>
            </a:endParaRPr>
          </a:p>
        </p:txBody>
      </p:sp>
      <p:pic>
        <p:nvPicPr>
          <p:cNvPr id="4" name="Imagen 3" descr="Populus alba: qué es, características, hábitat, cuidados, usos">
            <a:extLst>
              <a:ext uri="{FF2B5EF4-FFF2-40B4-BE49-F238E27FC236}">
                <a16:creationId xmlns:a16="http://schemas.microsoft.com/office/drawing/2014/main" id="{6B35BF96-F243-F049-5F45-24528419592B}"/>
              </a:ext>
            </a:extLst>
          </p:cNvPr>
          <p:cNvPicPr>
            <a:picLocks noChangeAspect="1"/>
          </p:cNvPicPr>
          <p:nvPr/>
        </p:nvPicPr>
        <p:blipFill>
          <a:blip r:embed="rId2"/>
          <a:stretch>
            <a:fillRect/>
          </a:stretch>
        </p:blipFill>
        <p:spPr>
          <a:xfrm>
            <a:off x="7278846" y="692052"/>
            <a:ext cx="4128521" cy="5504695"/>
          </a:xfrm>
          <a:prstGeom prst="rect">
            <a:avLst/>
          </a:prstGeom>
        </p:spPr>
      </p:pic>
      <p:grpSp>
        <p:nvGrpSpPr>
          <p:cNvPr id="37" name="Group 36">
            <a:extLst>
              <a:ext uri="{FF2B5EF4-FFF2-40B4-BE49-F238E27FC236}">
                <a16:creationId xmlns:a16="http://schemas.microsoft.com/office/drawing/2014/main" id="{94F13521-5DF8-4DF5-A0B9-A718234B3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120609" y="797789"/>
            <a:ext cx="304800" cy="429768"/>
            <a:chOff x="215328" y="-46937"/>
            <a:chExt cx="304800" cy="2773841"/>
          </a:xfrm>
        </p:grpSpPr>
        <p:cxnSp>
          <p:nvCxnSpPr>
            <p:cNvPr id="38" name="Straight Connector 37">
              <a:extLst>
                <a:ext uri="{FF2B5EF4-FFF2-40B4-BE49-F238E27FC236}">
                  <a16:creationId xmlns:a16="http://schemas.microsoft.com/office/drawing/2014/main" id="{046D4DF8-1672-4FA2-9826-FE37087C6A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B7A5B2F-EC14-4482-85C2-E1320F14D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F6FC815-E502-44E9-B346-1E771A5E2E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1DCBABB-A77B-43CF-94EF-B785F32C4F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66904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5BA8FCE-96F8-40B3-804C-10C27C02F4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F0593719-0C87-4B1E-B35D-0F97D2969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F72299-2A02-44FA-A443-EFB406CF1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B09EF30-0043-45B4-B715-398AB3B37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0227CAF-D3D1-454C-A6E3-466111AB0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B68C07-78C0-4A8D-8839-959B33F07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367BC4-E8BC-458E-B0F6-2033296C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9F32988-14C6-494D-8F93-7B866EC21099}"/>
              </a:ext>
            </a:extLst>
          </p:cNvPr>
          <p:cNvSpPr>
            <a:spLocks noGrp="1"/>
          </p:cNvSpPr>
          <p:nvPr>
            <p:ph type="title"/>
          </p:nvPr>
        </p:nvSpPr>
        <p:spPr>
          <a:xfrm>
            <a:off x="630936" y="630936"/>
            <a:ext cx="5563079" cy="2632080"/>
          </a:xfrm>
          <a:noFill/>
        </p:spPr>
        <p:txBody>
          <a:bodyPr anchor="t">
            <a:normAutofit/>
          </a:bodyPr>
          <a:lstStyle/>
          <a:p>
            <a:r>
              <a:rPr lang="es-ES" sz="4800">
                <a:solidFill>
                  <a:schemeClr val="bg1"/>
                </a:solidFill>
              </a:rPr>
              <a:t>Álamo</a:t>
            </a:r>
          </a:p>
        </p:txBody>
      </p:sp>
      <p:sp>
        <p:nvSpPr>
          <p:cNvPr id="21" name="Rectangle 20">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2" name="Straight Connector 31">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91D97B06-6A12-7116-C6B5-C7E125A3FEF9}"/>
              </a:ext>
            </a:extLst>
          </p:cNvPr>
          <p:cNvSpPr>
            <a:spLocks noGrp="1"/>
          </p:cNvSpPr>
          <p:nvPr>
            <p:ph idx="1"/>
          </p:nvPr>
        </p:nvSpPr>
        <p:spPr>
          <a:xfrm>
            <a:off x="630936" y="1379838"/>
            <a:ext cx="5491003" cy="4847163"/>
          </a:xfrm>
          <a:noFill/>
        </p:spPr>
        <p:txBody>
          <a:bodyPr vert="horz" lIns="91440" tIns="45720" rIns="91440" bIns="45720" rtlCol="0" anchor="t">
            <a:normAutofit/>
          </a:bodyPr>
          <a:lstStyle/>
          <a:p>
            <a:r>
              <a:rPr lang="es-ES" sz="2400" b="1" dirty="0">
                <a:solidFill>
                  <a:schemeClr val="bg1"/>
                </a:solidFill>
                <a:ea typeface="+mn-lt"/>
                <a:cs typeface="+mn-lt"/>
              </a:rPr>
              <a:t>Dureza</a:t>
            </a:r>
            <a:r>
              <a:rPr lang="es-ES" sz="2400" dirty="0">
                <a:solidFill>
                  <a:schemeClr val="bg1"/>
                </a:solidFill>
                <a:ea typeface="+mn-lt"/>
                <a:cs typeface="+mn-lt"/>
              </a:rPr>
              <a:t>: Baja, similar al chopo.</a:t>
            </a:r>
            <a:endParaRPr lang="es-ES" sz="2400" dirty="0">
              <a:solidFill>
                <a:schemeClr val="bg1"/>
              </a:solidFill>
            </a:endParaRPr>
          </a:p>
          <a:p>
            <a:r>
              <a:rPr lang="es-ES" sz="2400" b="1" dirty="0">
                <a:solidFill>
                  <a:schemeClr val="bg1"/>
                </a:solidFill>
                <a:ea typeface="+mn-lt"/>
                <a:cs typeface="+mn-lt"/>
              </a:rPr>
              <a:t>Densidad</a:t>
            </a:r>
            <a:r>
              <a:rPr lang="es-ES" sz="2400" dirty="0">
                <a:solidFill>
                  <a:schemeClr val="bg1"/>
                </a:solidFill>
                <a:ea typeface="+mn-lt"/>
                <a:cs typeface="+mn-lt"/>
              </a:rPr>
              <a:t>: 400-500 kg/m³.</a:t>
            </a:r>
            <a:endParaRPr lang="es-ES" sz="2400" dirty="0">
              <a:solidFill>
                <a:schemeClr val="bg1"/>
              </a:solidFill>
            </a:endParaRPr>
          </a:p>
          <a:p>
            <a:r>
              <a:rPr lang="es-ES" sz="2400" b="1" dirty="0">
                <a:solidFill>
                  <a:schemeClr val="bg1"/>
                </a:solidFill>
                <a:ea typeface="+mn-lt"/>
                <a:cs typeface="+mn-lt"/>
              </a:rPr>
              <a:t>Color y veta</a:t>
            </a:r>
            <a:r>
              <a:rPr lang="es-ES" sz="2400" dirty="0">
                <a:solidFill>
                  <a:schemeClr val="bg1"/>
                </a:solidFill>
                <a:ea typeface="+mn-lt"/>
                <a:cs typeface="+mn-lt"/>
              </a:rPr>
              <a:t>: Blanco a gris plateado con veta poco pronunciada.</a:t>
            </a:r>
            <a:endParaRPr lang="es-ES" sz="2400" dirty="0">
              <a:solidFill>
                <a:schemeClr val="bg1"/>
              </a:solidFill>
            </a:endParaRPr>
          </a:p>
          <a:p>
            <a:r>
              <a:rPr lang="es-ES" sz="2400" b="1" dirty="0">
                <a:solidFill>
                  <a:schemeClr val="bg1"/>
                </a:solidFill>
                <a:ea typeface="+mn-lt"/>
                <a:cs typeface="+mn-lt"/>
              </a:rPr>
              <a:t>Durabilidad</a:t>
            </a:r>
            <a:r>
              <a:rPr lang="es-ES" sz="2400" dirty="0">
                <a:solidFill>
                  <a:schemeClr val="bg1"/>
                </a:solidFill>
                <a:ea typeface="+mn-lt"/>
                <a:cs typeface="+mn-lt"/>
              </a:rPr>
              <a:t>: Baja, no soporta bien la exposición a la intemperie.</a:t>
            </a:r>
            <a:endParaRPr lang="es-ES" sz="2400" dirty="0">
              <a:solidFill>
                <a:schemeClr val="bg1"/>
              </a:solidFill>
            </a:endParaRPr>
          </a:p>
          <a:p>
            <a:r>
              <a:rPr lang="es-ES" sz="2400" b="1" dirty="0">
                <a:solidFill>
                  <a:schemeClr val="bg1"/>
                </a:solidFill>
                <a:ea typeface="+mn-lt"/>
                <a:cs typeface="+mn-lt"/>
              </a:rPr>
              <a:t>Usos</a:t>
            </a:r>
            <a:r>
              <a:rPr lang="es-ES" sz="2400" dirty="0">
                <a:solidFill>
                  <a:schemeClr val="bg1"/>
                </a:solidFill>
                <a:ea typeface="+mn-lt"/>
                <a:cs typeface="+mn-lt"/>
              </a:rPr>
              <a:t>: Pasta de papel, palillos de fósforos, pequeños objetos artesanales e instrumentos musicales.</a:t>
            </a:r>
            <a:endParaRPr lang="es-ES" sz="2400" dirty="0">
              <a:solidFill>
                <a:schemeClr val="bg1"/>
              </a:solidFill>
            </a:endParaRPr>
          </a:p>
          <a:p>
            <a:r>
              <a:rPr lang="es-ES" sz="2400" b="1" dirty="0">
                <a:solidFill>
                  <a:schemeClr val="bg1"/>
                </a:solidFill>
                <a:ea typeface="+mn-lt"/>
                <a:cs typeface="+mn-lt"/>
              </a:rPr>
              <a:t>Tratamiento</a:t>
            </a:r>
            <a:r>
              <a:rPr lang="es-ES" sz="2400" dirty="0">
                <a:solidFill>
                  <a:schemeClr val="bg1"/>
                </a:solidFill>
                <a:ea typeface="+mn-lt"/>
                <a:cs typeface="+mn-lt"/>
              </a:rPr>
              <a:t>: Puede ser pintado y barnizado con facilidad.</a:t>
            </a:r>
            <a:endParaRPr lang="es-ES" sz="2400" dirty="0">
              <a:solidFill>
                <a:schemeClr val="bg1"/>
              </a:solidFill>
            </a:endParaRPr>
          </a:p>
          <a:p>
            <a:pPr marL="0" indent="0">
              <a:buNone/>
            </a:pPr>
            <a:endParaRPr lang="es-ES" sz="2400" dirty="0">
              <a:solidFill>
                <a:schemeClr val="bg1"/>
              </a:solidFill>
            </a:endParaRPr>
          </a:p>
        </p:txBody>
      </p:sp>
      <p:pic>
        <p:nvPicPr>
          <p:cNvPr id="4" name="Imagen 3" descr="Populus alba o Álamo blanco | Cuidados">
            <a:extLst>
              <a:ext uri="{FF2B5EF4-FFF2-40B4-BE49-F238E27FC236}">
                <a16:creationId xmlns:a16="http://schemas.microsoft.com/office/drawing/2014/main" id="{A293F689-FCF3-364B-348B-DB1CC1820D11}"/>
              </a:ext>
            </a:extLst>
          </p:cNvPr>
          <p:cNvPicPr>
            <a:picLocks noChangeAspect="1"/>
          </p:cNvPicPr>
          <p:nvPr/>
        </p:nvPicPr>
        <p:blipFill>
          <a:blip r:embed="rId2"/>
          <a:stretch>
            <a:fillRect/>
          </a:stretch>
        </p:blipFill>
        <p:spPr>
          <a:xfrm>
            <a:off x="7278846" y="692052"/>
            <a:ext cx="4128521" cy="5504695"/>
          </a:xfrm>
          <a:prstGeom prst="rect">
            <a:avLst/>
          </a:prstGeom>
        </p:spPr>
      </p:pic>
      <p:grpSp>
        <p:nvGrpSpPr>
          <p:cNvPr id="37" name="Group 36">
            <a:extLst>
              <a:ext uri="{FF2B5EF4-FFF2-40B4-BE49-F238E27FC236}">
                <a16:creationId xmlns:a16="http://schemas.microsoft.com/office/drawing/2014/main" id="{94F13521-5DF8-4DF5-A0B9-A718234B3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120609" y="797789"/>
            <a:ext cx="304800" cy="429768"/>
            <a:chOff x="215328" y="-46937"/>
            <a:chExt cx="304800" cy="2773841"/>
          </a:xfrm>
        </p:grpSpPr>
        <p:cxnSp>
          <p:nvCxnSpPr>
            <p:cNvPr id="38" name="Straight Connector 37">
              <a:extLst>
                <a:ext uri="{FF2B5EF4-FFF2-40B4-BE49-F238E27FC236}">
                  <a16:creationId xmlns:a16="http://schemas.microsoft.com/office/drawing/2014/main" id="{046D4DF8-1672-4FA2-9826-FE37087C6A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B7A5B2F-EC14-4482-85C2-E1320F14D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F6FC815-E502-44E9-B346-1E771A5E2E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1DCBABB-A77B-43CF-94EF-B785F32C4F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1120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037B6F1-6E0E-4B3A-9C8C-5C760B9A4A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6C61A116-B0D0-46CE-AD62-88CB98896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961F17C-39C3-41AD-BB0A-2462DEA5D4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793267A-A22C-4A15-A827-12AF58839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057997E-E930-453E-A3BF-3D9FE3188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0C86E5D9-6D7D-43E0-9D09-F04E55344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2595859C-E2B7-4685-AD44-51AD6D980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D4750A6-A393-57FD-790F-695A6BB87C1E}"/>
              </a:ext>
            </a:extLst>
          </p:cNvPr>
          <p:cNvSpPr>
            <a:spLocks noGrp="1"/>
          </p:cNvSpPr>
          <p:nvPr>
            <p:ph type="title"/>
          </p:nvPr>
        </p:nvSpPr>
        <p:spPr>
          <a:xfrm>
            <a:off x="630935" y="630936"/>
            <a:ext cx="6180831" cy="2742140"/>
          </a:xfrm>
          <a:noFill/>
        </p:spPr>
        <p:txBody>
          <a:bodyPr anchor="t">
            <a:normAutofit/>
          </a:bodyPr>
          <a:lstStyle/>
          <a:p>
            <a:r>
              <a:rPr lang="es-ES" sz="4800">
                <a:solidFill>
                  <a:schemeClr val="bg1"/>
                </a:solidFill>
                <a:ea typeface="+mj-lt"/>
                <a:cs typeface="+mj-lt"/>
              </a:rPr>
              <a:t>Laurel</a:t>
            </a:r>
            <a:endParaRPr lang="es-ES" sz="4800">
              <a:solidFill>
                <a:schemeClr val="bg1"/>
              </a:solidFill>
            </a:endParaRPr>
          </a:p>
        </p:txBody>
      </p:sp>
      <p:sp>
        <p:nvSpPr>
          <p:cNvPr id="21" name="Rectangle 20">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2" name="Straight Connector 31">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E9A14CBE-DC5C-7DE8-5CF1-1C74A548A6AB}"/>
              </a:ext>
            </a:extLst>
          </p:cNvPr>
          <p:cNvSpPr>
            <a:spLocks noGrp="1"/>
          </p:cNvSpPr>
          <p:nvPr>
            <p:ph idx="1"/>
          </p:nvPr>
        </p:nvSpPr>
        <p:spPr>
          <a:xfrm>
            <a:off x="630935" y="1401898"/>
            <a:ext cx="6180835" cy="4729904"/>
          </a:xfrm>
          <a:noFill/>
        </p:spPr>
        <p:txBody>
          <a:bodyPr vert="horz" lIns="91440" tIns="45720" rIns="91440" bIns="45720" rtlCol="0" anchor="t">
            <a:normAutofit/>
          </a:bodyPr>
          <a:lstStyle/>
          <a:p>
            <a:r>
              <a:rPr lang="es-ES" sz="2400" b="1" dirty="0">
                <a:solidFill>
                  <a:schemeClr val="bg1"/>
                </a:solidFill>
                <a:ea typeface="+mn-lt"/>
                <a:cs typeface="+mn-lt"/>
              </a:rPr>
              <a:t>Dureza</a:t>
            </a:r>
            <a:r>
              <a:rPr lang="es-ES" sz="2400" dirty="0">
                <a:solidFill>
                  <a:schemeClr val="bg1"/>
                </a:solidFill>
                <a:ea typeface="+mn-lt"/>
                <a:cs typeface="+mn-lt"/>
              </a:rPr>
              <a:t>: Alta, es una madera compacta.</a:t>
            </a:r>
            <a:endParaRPr lang="es-ES" sz="2400" dirty="0">
              <a:solidFill>
                <a:schemeClr val="bg1"/>
              </a:solidFill>
            </a:endParaRPr>
          </a:p>
          <a:p>
            <a:r>
              <a:rPr lang="es-ES" sz="2400" b="1" dirty="0">
                <a:solidFill>
                  <a:schemeClr val="bg1"/>
                </a:solidFill>
                <a:ea typeface="+mn-lt"/>
                <a:cs typeface="+mn-lt"/>
              </a:rPr>
              <a:t>Densidad</a:t>
            </a:r>
            <a:r>
              <a:rPr lang="es-ES" sz="2400" dirty="0">
                <a:solidFill>
                  <a:schemeClr val="bg1"/>
                </a:solidFill>
                <a:ea typeface="+mn-lt"/>
                <a:cs typeface="+mn-lt"/>
              </a:rPr>
              <a:t>: 700 kg/m³.</a:t>
            </a:r>
            <a:endParaRPr lang="es-ES" sz="2400" dirty="0">
              <a:solidFill>
                <a:schemeClr val="bg1"/>
              </a:solidFill>
            </a:endParaRPr>
          </a:p>
          <a:p>
            <a:r>
              <a:rPr lang="es-ES" sz="2400" b="1" dirty="0">
                <a:solidFill>
                  <a:schemeClr val="bg1"/>
                </a:solidFill>
                <a:ea typeface="+mn-lt"/>
                <a:cs typeface="+mn-lt"/>
              </a:rPr>
              <a:t>Color y veta</a:t>
            </a:r>
            <a:r>
              <a:rPr lang="es-ES" sz="2400" dirty="0">
                <a:solidFill>
                  <a:schemeClr val="bg1"/>
                </a:solidFill>
                <a:ea typeface="+mn-lt"/>
                <a:cs typeface="+mn-lt"/>
              </a:rPr>
              <a:t>: Marrón rojizo con grano fino y aroma característico.</a:t>
            </a:r>
            <a:endParaRPr lang="es-ES" sz="2400" dirty="0">
              <a:solidFill>
                <a:schemeClr val="bg1"/>
              </a:solidFill>
            </a:endParaRPr>
          </a:p>
          <a:p>
            <a:r>
              <a:rPr lang="es-ES" sz="2400" b="1" dirty="0">
                <a:solidFill>
                  <a:schemeClr val="bg1"/>
                </a:solidFill>
                <a:ea typeface="+mn-lt"/>
                <a:cs typeface="+mn-lt"/>
              </a:rPr>
              <a:t>Durabilidad</a:t>
            </a:r>
            <a:r>
              <a:rPr lang="es-ES" sz="2400" dirty="0">
                <a:solidFill>
                  <a:schemeClr val="bg1"/>
                </a:solidFill>
                <a:ea typeface="+mn-lt"/>
                <a:cs typeface="+mn-lt"/>
              </a:rPr>
              <a:t>: Moderadamente resistente a la humedad.</a:t>
            </a:r>
            <a:endParaRPr lang="es-ES" sz="2400" dirty="0">
              <a:solidFill>
                <a:schemeClr val="bg1"/>
              </a:solidFill>
            </a:endParaRPr>
          </a:p>
          <a:p>
            <a:r>
              <a:rPr lang="es-ES" sz="2400" b="1" dirty="0">
                <a:solidFill>
                  <a:schemeClr val="bg1"/>
                </a:solidFill>
                <a:ea typeface="+mn-lt"/>
                <a:cs typeface="+mn-lt"/>
              </a:rPr>
              <a:t>Usos</a:t>
            </a:r>
            <a:r>
              <a:rPr lang="es-ES" sz="2400" dirty="0">
                <a:solidFill>
                  <a:schemeClr val="bg1"/>
                </a:solidFill>
                <a:ea typeface="+mn-lt"/>
                <a:cs typeface="+mn-lt"/>
              </a:rPr>
              <a:t>: Ebanistería, utensilios de cocina y pequeñas piezas de mobiliario.</a:t>
            </a:r>
            <a:endParaRPr lang="es-ES" sz="2400" dirty="0">
              <a:solidFill>
                <a:schemeClr val="bg1"/>
              </a:solidFill>
            </a:endParaRPr>
          </a:p>
          <a:p>
            <a:r>
              <a:rPr lang="es-ES" sz="2400" b="1" dirty="0">
                <a:solidFill>
                  <a:schemeClr val="bg1"/>
                </a:solidFill>
                <a:ea typeface="+mn-lt"/>
                <a:cs typeface="+mn-lt"/>
              </a:rPr>
              <a:t>Tratamiento</a:t>
            </a:r>
            <a:r>
              <a:rPr lang="es-ES" sz="2400" dirty="0">
                <a:solidFill>
                  <a:schemeClr val="bg1"/>
                </a:solidFill>
                <a:ea typeface="+mn-lt"/>
                <a:cs typeface="+mn-lt"/>
              </a:rPr>
              <a:t>: Se trabaja bien con herramientas manuales y su grano fino permite acabados de alta calidad.</a:t>
            </a:r>
            <a:endParaRPr lang="es-ES" sz="2400" dirty="0">
              <a:solidFill>
                <a:schemeClr val="bg1"/>
              </a:solidFill>
            </a:endParaRPr>
          </a:p>
          <a:p>
            <a:endParaRPr lang="es-ES" sz="2400" dirty="0">
              <a:solidFill>
                <a:schemeClr val="bg1"/>
              </a:solidFill>
            </a:endParaRPr>
          </a:p>
        </p:txBody>
      </p:sp>
      <p:pic>
        <p:nvPicPr>
          <p:cNvPr id="4" name="Imagen 3" descr="Camphor Laurel Wood for Craft Work and Building Stock Photo - Image of ...">
            <a:extLst>
              <a:ext uri="{FF2B5EF4-FFF2-40B4-BE49-F238E27FC236}">
                <a16:creationId xmlns:a16="http://schemas.microsoft.com/office/drawing/2014/main" id="{C7FD9D0B-3427-BAFD-7D3D-41CDE1A7AA79}"/>
              </a:ext>
            </a:extLst>
          </p:cNvPr>
          <p:cNvPicPr>
            <a:picLocks noChangeAspect="1"/>
          </p:cNvPicPr>
          <p:nvPr/>
        </p:nvPicPr>
        <p:blipFill>
          <a:blip r:embed="rId2"/>
          <a:stretch>
            <a:fillRect/>
          </a:stretch>
        </p:blipFill>
        <p:spPr>
          <a:xfrm>
            <a:off x="7278846" y="692052"/>
            <a:ext cx="4128521" cy="5504695"/>
          </a:xfrm>
          <a:prstGeom prst="rect">
            <a:avLst/>
          </a:prstGeom>
        </p:spPr>
      </p:pic>
      <p:grpSp>
        <p:nvGrpSpPr>
          <p:cNvPr id="37" name="Group 36">
            <a:extLst>
              <a:ext uri="{FF2B5EF4-FFF2-40B4-BE49-F238E27FC236}">
                <a16:creationId xmlns:a16="http://schemas.microsoft.com/office/drawing/2014/main" id="{74A0C021-793F-4B70-9A53-E470752802D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120609" y="797789"/>
            <a:ext cx="304800" cy="429768"/>
            <a:chOff x="215328" y="-46937"/>
            <a:chExt cx="304800" cy="2773841"/>
          </a:xfrm>
        </p:grpSpPr>
        <p:cxnSp>
          <p:nvCxnSpPr>
            <p:cNvPr id="38" name="Straight Connector 37">
              <a:extLst>
                <a:ext uri="{FF2B5EF4-FFF2-40B4-BE49-F238E27FC236}">
                  <a16:creationId xmlns:a16="http://schemas.microsoft.com/office/drawing/2014/main" id="{ECCD614A-3CCE-4330-AE17-48091179D6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FA8D3B6-899E-4CEE-8857-D269EA716A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1554FFB-6C3F-4A0F-94D6-F20F702BDB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3B052F2-E5D8-4C45-81D0-03BC8CAB7B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6926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5BA8FCE-96F8-40B3-804C-10C27C02F4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F0593719-0C87-4B1E-B35D-0F97D2969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F72299-2A02-44FA-A443-EFB406CF1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B09EF30-0043-45B4-B715-398AB3B37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0227CAF-D3D1-454C-A6E3-466111AB0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B68C07-78C0-4A8D-8839-959B33F07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367BC4-E8BC-458E-B0F6-2033296C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3276505-C5CB-BBCA-BB2E-2F4272D5FFFE}"/>
              </a:ext>
            </a:extLst>
          </p:cNvPr>
          <p:cNvSpPr>
            <a:spLocks noGrp="1"/>
          </p:cNvSpPr>
          <p:nvPr>
            <p:ph type="title"/>
          </p:nvPr>
        </p:nvSpPr>
        <p:spPr>
          <a:xfrm>
            <a:off x="630936" y="630936"/>
            <a:ext cx="5563079" cy="2632080"/>
          </a:xfrm>
          <a:noFill/>
        </p:spPr>
        <p:txBody>
          <a:bodyPr anchor="t">
            <a:normAutofit/>
          </a:bodyPr>
          <a:lstStyle/>
          <a:p>
            <a:r>
              <a:rPr lang="es-ES" sz="4800">
                <a:solidFill>
                  <a:schemeClr val="bg1"/>
                </a:solidFill>
              </a:rPr>
              <a:t>Pino</a:t>
            </a:r>
          </a:p>
        </p:txBody>
      </p:sp>
      <p:sp>
        <p:nvSpPr>
          <p:cNvPr id="21" name="Rectangle 20">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2" name="Straight Connector 31">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16AFED39-04B6-7698-786C-E7C39CDDE682}"/>
              </a:ext>
            </a:extLst>
          </p:cNvPr>
          <p:cNvSpPr>
            <a:spLocks noGrp="1"/>
          </p:cNvSpPr>
          <p:nvPr>
            <p:ph idx="1"/>
          </p:nvPr>
        </p:nvSpPr>
        <p:spPr>
          <a:xfrm>
            <a:off x="630936" y="1421028"/>
            <a:ext cx="5563083" cy="4805973"/>
          </a:xfrm>
          <a:noFill/>
        </p:spPr>
        <p:txBody>
          <a:bodyPr vert="horz" lIns="91440" tIns="45720" rIns="91440" bIns="45720" rtlCol="0" anchor="t">
            <a:noAutofit/>
          </a:bodyPr>
          <a:lstStyle/>
          <a:p>
            <a:r>
              <a:rPr lang="es-ES" sz="2400" b="1" dirty="0">
                <a:solidFill>
                  <a:schemeClr val="bg1"/>
                </a:solidFill>
                <a:ea typeface="+mn-lt"/>
                <a:cs typeface="+mn-lt"/>
              </a:rPr>
              <a:t>Dureza</a:t>
            </a:r>
            <a:r>
              <a:rPr lang="es-ES" sz="2400" dirty="0">
                <a:solidFill>
                  <a:schemeClr val="bg1"/>
                </a:solidFill>
                <a:ea typeface="+mn-lt"/>
                <a:cs typeface="+mn-lt"/>
              </a:rPr>
              <a:t>: Baja a media, depende de la especie.</a:t>
            </a:r>
            <a:endParaRPr lang="es-ES" sz="2400" dirty="0">
              <a:solidFill>
                <a:schemeClr val="bg1"/>
              </a:solidFill>
            </a:endParaRPr>
          </a:p>
          <a:p>
            <a:r>
              <a:rPr lang="es-ES" sz="2400" b="1" dirty="0">
                <a:solidFill>
                  <a:schemeClr val="bg1"/>
                </a:solidFill>
                <a:ea typeface="+mn-lt"/>
                <a:cs typeface="+mn-lt"/>
              </a:rPr>
              <a:t>Densidad</a:t>
            </a:r>
            <a:r>
              <a:rPr lang="es-ES" sz="2400" dirty="0">
                <a:solidFill>
                  <a:schemeClr val="bg1"/>
                </a:solidFill>
                <a:ea typeface="+mn-lt"/>
                <a:cs typeface="+mn-lt"/>
              </a:rPr>
              <a:t>: 500-600 kg/m³.</a:t>
            </a:r>
            <a:endParaRPr lang="es-ES" sz="2400" dirty="0">
              <a:solidFill>
                <a:schemeClr val="bg1"/>
              </a:solidFill>
            </a:endParaRPr>
          </a:p>
          <a:p>
            <a:r>
              <a:rPr lang="es-ES" sz="2400" b="1" dirty="0">
                <a:solidFill>
                  <a:schemeClr val="bg1"/>
                </a:solidFill>
                <a:ea typeface="+mn-lt"/>
                <a:cs typeface="+mn-lt"/>
              </a:rPr>
              <a:t>Color y veta</a:t>
            </a:r>
            <a:r>
              <a:rPr lang="es-ES" sz="2400" dirty="0">
                <a:solidFill>
                  <a:schemeClr val="bg1"/>
                </a:solidFill>
                <a:ea typeface="+mn-lt"/>
                <a:cs typeface="+mn-lt"/>
              </a:rPr>
              <a:t>: Amarillo pálido o rojizo con vetas rectas.</a:t>
            </a:r>
            <a:endParaRPr lang="es-ES" sz="2400" dirty="0">
              <a:solidFill>
                <a:schemeClr val="bg1"/>
              </a:solidFill>
            </a:endParaRPr>
          </a:p>
          <a:p>
            <a:r>
              <a:rPr lang="es-ES" sz="2400" b="1" dirty="0">
                <a:solidFill>
                  <a:schemeClr val="bg1"/>
                </a:solidFill>
                <a:ea typeface="+mn-lt"/>
                <a:cs typeface="+mn-lt"/>
              </a:rPr>
              <a:t>Durabilidad</a:t>
            </a:r>
            <a:r>
              <a:rPr lang="es-ES" sz="2400" dirty="0">
                <a:solidFill>
                  <a:schemeClr val="bg1"/>
                </a:solidFill>
                <a:ea typeface="+mn-lt"/>
                <a:cs typeface="+mn-lt"/>
              </a:rPr>
              <a:t>: Moderada, pero requiere tratamiento contra hongos y humedad.</a:t>
            </a:r>
            <a:endParaRPr lang="es-ES" sz="2400" dirty="0">
              <a:solidFill>
                <a:schemeClr val="bg1"/>
              </a:solidFill>
            </a:endParaRPr>
          </a:p>
          <a:p>
            <a:r>
              <a:rPr lang="es-ES" sz="2400" b="1" dirty="0">
                <a:solidFill>
                  <a:schemeClr val="bg1"/>
                </a:solidFill>
                <a:ea typeface="+mn-lt"/>
                <a:cs typeface="+mn-lt"/>
              </a:rPr>
              <a:t>Usos</a:t>
            </a:r>
            <a:r>
              <a:rPr lang="es-ES" sz="2400" dirty="0">
                <a:solidFill>
                  <a:schemeClr val="bg1"/>
                </a:solidFill>
                <a:ea typeface="+mn-lt"/>
                <a:cs typeface="+mn-lt"/>
              </a:rPr>
              <a:t>: Construcción, muebles económicos, carpintería exterior y molduras.</a:t>
            </a:r>
            <a:endParaRPr lang="es-ES" sz="2400" dirty="0">
              <a:solidFill>
                <a:schemeClr val="bg1"/>
              </a:solidFill>
            </a:endParaRPr>
          </a:p>
          <a:p>
            <a:r>
              <a:rPr lang="es-ES" sz="2400" b="1" dirty="0">
                <a:solidFill>
                  <a:schemeClr val="bg1"/>
                </a:solidFill>
                <a:ea typeface="+mn-lt"/>
                <a:cs typeface="+mn-lt"/>
              </a:rPr>
              <a:t>Tratamiento</a:t>
            </a:r>
            <a:r>
              <a:rPr lang="es-ES" sz="2400" dirty="0">
                <a:solidFill>
                  <a:schemeClr val="bg1"/>
                </a:solidFill>
                <a:ea typeface="+mn-lt"/>
                <a:cs typeface="+mn-lt"/>
              </a:rPr>
              <a:t>: Absorbe bien pintura y barnices, pero puede deformarse con humedad.</a:t>
            </a:r>
            <a:endParaRPr lang="es-ES" sz="2400" dirty="0">
              <a:solidFill>
                <a:schemeClr val="bg1"/>
              </a:solidFill>
            </a:endParaRPr>
          </a:p>
          <a:p>
            <a:endParaRPr lang="es-ES" sz="1700">
              <a:solidFill>
                <a:schemeClr val="bg1"/>
              </a:solidFill>
            </a:endParaRPr>
          </a:p>
        </p:txBody>
      </p:sp>
      <p:pic>
        <p:nvPicPr>
          <p:cNvPr id="4" name="Imagen 3" descr="Las principales ventajas de usar madera de pino">
            <a:extLst>
              <a:ext uri="{FF2B5EF4-FFF2-40B4-BE49-F238E27FC236}">
                <a16:creationId xmlns:a16="http://schemas.microsoft.com/office/drawing/2014/main" id="{5606FCD4-E9EE-0EA7-73C2-50222E730E56}"/>
              </a:ext>
            </a:extLst>
          </p:cNvPr>
          <p:cNvPicPr>
            <a:picLocks noChangeAspect="1"/>
          </p:cNvPicPr>
          <p:nvPr/>
        </p:nvPicPr>
        <p:blipFill>
          <a:blip r:embed="rId2"/>
          <a:stretch>
            <a:fillRect/>
          </a:stretch>
        </p:blipFill>
        <p:spPr>
          <a:xfrm>
            <a:off x="7276055" y="1377348"/>
            <a:ext cx="4134103" cy="4134103"/>
          </a:xfrm>
          <a:prstGeom prst="rect">
            <a:avLst/>
          </a:prstGeom>
        </p:spPr>
      </p:pic>
      <p:grpSp>
        <p:nvGrpSpPr>
          <p:cNvPr id="37" name="Group 36">
            <a:extLst>
              <a:ext uri="{FF2B5EF4-FFF2-40B4-BE49-F238E27FC236}">
                <a16:creationId xmlns:a16="http://schemas.microsoft.com/office/drawing/2014/main" id="{94F13521-5DF8-4DF5-A0B9-A718234B3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120609" y="797789"/>
            <a:ext cx="304800" cy="429768"/>
            <a:chOff x="215328" y="-46937"/>
            <a:chExt cx="304800" cy="2773841"/>
          </a:xfrm>
        </p:grpSpPr>
        <p:cxnSp>
          <p:nvCxnSpPr>
            <p:cNvPr id="38" name="Straight Connector 37">
              <a:extLst>
                <a:ext uri="{FF2B5EF4-FFF2-40B4-BE49-F238E27FC236}">
                  <a16:creationId xmlns:a16="http://schemas.microsoft.com/office/drawing/2014/main" id="{046D4DF8-1672-4FA2-9826-FE37087C6A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B7A5B2F-EC14-4482-85C2-E1320F14D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F6FC815-E502-44E9-B346-1E771A5E2E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1DCBABB-A77B-43CF-94EF-B785F32C4F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8175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5BA8FCE-96F8-40B3-804C-10C27C02F4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F0593719-0C87-4B1E-B35D-0F97D2969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F72299-2A02-44FA-A443-EFB406CF1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B09EF30-0043-45B4-B715-398AB3B37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0227CAF-D3D1-454C-A6E3-466111AB0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B68C07-78C0-4A8D-8839-959B33F07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367BC4-E8BC-458E-B0F6-2033296C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6A88BED-3475-EED2-5013-421779EDC770}"/>
              </a:ext>
            </a:extLst>
          </p:cNvPr>
          <p:cNvSpPr>
            <a:spLocks noGrp="1"/>
          </p:cNvSpPr>
          <p:nvPr>
            <p:ph type="title"/>
          </p:nvPr>
        </p:nvSpPr>
        <p:spPr>
          <a:xfrm>
            <a:off x="630936" y="630936"/>
            <a:ext cx="5563079" cy="2632080"/>
          </a:xfrm>
          <a:noFill/>
        </p:spPr>
        <p:txBody>
          <a:bodyPr anchor="t">
            <a:normAutofit/>
          </a:bodyPr>
          <a:lstStyle/>
          <a:p>
            <a:r>
              <a:rPr lang="es-ES" sz="4800">
                <a:solidFill>
                  <a:schemeClr val="bg1"/>
                </a:solidFill>
                <a:ea typeface="+mj-lt"/>
                <a:cs typeface="+mj-lt"/>
              </a:rPr>
              <a:t>Haya</a:t>
            </a:r>
            <a:endParaRPr lang="es-ES" sz="4800">
              <a:solidFill>
                <a:schemeClr val="bg1"/>
              </a:solidFill>
            </a:endParaRPr>
          </a:p>
        </p:txBody>
      </p:sp>
      <p:sp>
        <p:nvSpPr>
          <p:cNvPr id="21" name="Rectangle 20">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2" name="Straight Connector 31">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C7AA7BCF-DF77-A558-F83C-EDE023D5CF4D}"/>
              </a:ext>
            </a:extLst>
          </p:cNvPr>
          <p:cNvSpPr>
            <a:spLocks noGrp="1"/>
          </p:cNvSpPr>
          <p:nvPr>
            <p:ph idx="1"/>
          </p:nvPr>
        </p:nvSpPr>
        <p:spPr>
          <a:xfrm>
            <a:off x="630936" y="1421028"/>
            <a:ext cx="5563083" cy="4795676"/>
          </a:xfrm>
          <a:noFill/>
        </p:spPr>
        <p:txBody>
          <a:bodyPr vert="horz" lIns="91440" tIns="45720" rIns="91440" bIns="45720" rtlCol="0" anchor="t">
            <a:normAutofit/>
          </a:bodyPr>
          <a:lstStyle/>
          <a:p>
            <a:r>
              <a:rPr lang="es-ES" sz="2400" b="1" dirty="0">
                <a:solidFill>
                  <a:schemeClr val="bg1"/>
                </a:solidFill>
                <a:ea typeface="+mn-lt"/>
                <a:cs typeface="+mn-lt"/>
              </a:rPr>
              <a:t>Dureza</a:t>
            </a:r>
            <a:r>
              <a:rPr lang="es-ES" sz="2400" dirty="0">
                <a:solidFill>
                  <a:schemeClr val="bg1"/>
                </a:solidFill>
                <a:ea typeface="+mn-lt"/>
                <a:cs typeface="+mn-lt"/>
              </a:rPr>
              <a:t>: Alta, aunque menos que la encina.</a:t>
            </a:r>
            <a:endParaRPr lang="es-ES" sz="2400" dirty="0">
              <a:solidFill>
                <a:schemeClr val="bg1"/>
              </a:solidFill>
            </a:endParaRPr>
          </a:p>
          <a:p>
            <a:r>
              <a:rPr lang="es-ES" sz="2400" b="1" dirty="0">
                <a:solidFill>
                  <a:schemeClr val="bg1"/>
                </a:solidFill>
                <a:ea typeface="+mn-lt"/>
                <a:cs typeface="+mn-lt"/>
              </a:rPr>
              <a:t>Densidad</a:t>
            </a:r>
            <a:r>
              <a:rPr lang="es-ES" sz="2400" dirty="0">
                <a:solidFill>
                  <a:schemeClr val="bg1"/>
                </a:solidFill>
                <a:ea typeface="+mn-lt"/>
                <a:cs typeface="+mn-lt"/>
              </a:rPr>
              <a:t>: 700-800 kg/m³.</a:t>
            </a:r>
            <a:endParaRPr lang="es-ES" sz="2400" dirty="0">
              <a:solidFill>
                <a:schemeClr val="bg1"/>
              </a:solidFill>
            </a:endParaRPr>
          </a:p>
          <a:p>
            <a:r>
              <a:rPr lang="es-ES" sz="2400" b="1" dirty="0">
                <a:solidFill>
                  <a:schemeClr val="bg1"/>
                </a:solidFill>
                <a:ea typeface="+mn-lt"/>
                <a:cs typeface="+mn-lt"/>
              </a:rPr>
              <a:t>Color y veta</a:t>
            </a:r>
            <a:r>
              <a:rPr lang="es-ES" sz="2400" dirty="0">
                <a:solidFill>
                  <a:schemeClr val="bg1"/>
                </a:solidFill>
                <a:ea typeface="+mn-lt"/>
                <a:cs typeface="+mn-lt"/>
              </a:rPr>
              <a:t>: Rosado claro o marrón con grano fino.</a:t>
            </a:r>
            <a:endParaRPr lang="es-ES" sz="2400" dirty="0">
              <a:solidFill>
                <a:schemeClr val="bg1"/>
              </a:solidFill>
            </a:endParaRPr>
          </a:p>
          <a:p>
            <a:r>
              <a:rPr lang="es-ES" sz="2400" b="1" dirty="0">
                <a:solidFill>
                  <a:schemeClr val="bg1"/>
                </a:solidFill>
                <a:ea typeface="+mn-lt"/>
                <a:cs typeface="+mn-lt"/>
              </a:rPr>
              <a:t>Durabilidad</a:t>
            </a:r>
            <a:r>
              <a:rPr lang="es-ES" sz="2400" dirty="0">
                <a:solidFill>
                  <a:schemeClr val="bg1"/>
                </a:solidFill>
                <a:ea typeface="+mn-lt"/>
                <a:cs typeface="+mn-lt"/>
              </a:rPr>
              <a:t>: Resistente a golpes y desgaste, pero menos a la humedad.</a:t>
            </a:r>
            <a:endParaRPr lang="es-ES" sz="2400" dirty="0">
              <a:solidFill>
                <a:schemeClr val="bg1"/>
              </a:solidFill>
            </a:endParaRPr>
          </a:p>
          <a:p>
            <a:r>
              <a:rPr lang="es-ES" sz="2400" b="1" dirty="0">
                <a:solidFill>
                  <a:schemeClr val="bg1"/>
                </a:solidFill>
                <a:ea typeface="+mn-lt"/>
                <a:cs typeface="+mn-lt"/>
              </a:rPr>
              <a:t>Usos</a:t>
            </a:r>
            <a:r>
              <a:rPr lang="es-ES" sz="2400" dirty="0">
                <a:solidFill>
                  <a:schemeClr val="bg1"/>
                </a:solidFill>
                <a:ea typeface="+mn-lt"/>
                <a:cs typeface="+mn-lt"/>
              </a:rPr>
              <a:t>: Muebles, </a:t>
            </a:r>
            <a:r>
              <a:rPr lang="es-ES" sz="2400" err="1">
                <a:solidFill>
                  <a:schemeClr val="bg1"/>
                </a:solidFill>
                <a:ea typeface="+mn-lt"/>
                <a:cs typeface="+mn-lt"/>
              </a:rPr>
              <a:t>parquet</a:t>
            </a:r>
            <a:r>
              <a:rPr lang="es-ES" sz="2400" dirty="0">
                <a:solidFill>
                  <a:schemeClr val="bg1"/>
                </a:solidFill>
                <a:ea typeface="+mn-lt"/>
                <a:cs typeface="+mn-lt"/>
              </a:rPr>
              <a:t>, juguetes e instrumentos musicales.</a:t>
            </a:r>
            <a:endParaRPr lang="es-ES" sz="2400" dirty="0">
              <a:solidFill>
                <a:schemeClr val="bg1"/>
              </a:solidFill>
            </a:endParaRPr>
          </a:p>
          <a:p>
            <a:r>
              <a:rPr lang="es-ES" sz="2400" b="1" dirty="0">
                <a:solidFill>
                  <a:schemeClr val="bg1"/>
                </a:solidFill>
                <a:ea typeface="+mn-lt"/>
                <a:cs typeface="+mn-lt"/>
              </a:rPr>
              <a:t>Tratamiento</a:t>
            </a:r>
            <a:r>
              <a:rPr lang="es-ES" sz="2400" dirty="0">
                <a:solidFill>
                  <a:schemeClr val="bg1"/>
                </a:solidFill>
                <a:ea typeface="+mn-lt"/>
                <a:cs typeface="+mn-lt"/>
              </a:rPr>
              <a:t>: Se curva bien con vapor, permitiendo diseños en muebles.</a:t>
            </a:r>
            <a:endParaRPr lang="es-ES" sz="2400" dirty="0">
              <a:solidFill>
                <a:schemeClr val="bg1"/>
              </a:solidFill>
            </a:endParaRPr>
          </a:p>
          <a:p>
            <a:endParaRPr lang="es-ES" sz="2400" dirty="0">
              <a:solidFill>
                <a:schemeClr val="bg1"/>
              </a:solidFill>
            </a:endParaRPr>
          </a:p>
        </p:txBody>
      </p:sp>
      <p:pic>
        <p:nvPicPr>
          <p:cNvPr id="4" name="Imagen 3" descr="Madera de haya. Propiedades, tipos y usos - Construir con madera">
            <a:extLst>
              <a:ext uri="{FF2B5EF4-FFF2-40B4-BE49-F238E27FC236}">
                <a16:creationId xmlns:a16="http://schemas.microsoft.com/office/drawing/2014/main" id="{CA38516C-8972-A108-46BE-4147926DB905}"/>
              </a:ext>
            </a:extLst>
          </p:cNvPr>
          <p:cNvPicPr>
            <a:picLocks noChangeAspect="1"/>
          </p:cNvPicPr>
          <p:nvPr/>
        </p:nvPicPr>
        <p:blipFill>
          <a:blip r:embed="rId2"/>
          <a:stretch>
            <a:fillRect/>
          </a:stretch>
        </p:blipFill>
        <p:spPr>
          <a:xfrm>
            <a:off x="7276055" y="2064643"/>
            <a:ext cx="4134103" cy="2759513"/>
          </a:xfrm>
          <a:prstGeom prst="rect">
            <a:avLst/>
          </a:prstGeom>
        </p:spPr>
      </p:pic>
      <p:grpSp>
        <p:nvGrpSpPr>
          <p:cNvPr id="37" name="Group 36">
            <a:extLst>
              <a:ext uri="{FF2B5EF4-FFF2-40B4-BE49-F238E27FC236}">
                <a16:creationId xmlns:a16="http://schemas.microsoft.com/office/drawing/2014/main" id="{94F13521-5DF8-4DF5-A0B9-A718234B3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120609" y="797789"/>
            <a:ext cx="304800" cy="429768"/>
            <a:chOff x="215328" y="-46937"/>
            <a:chExt cx="304800" cy="2773841"/>
          </a:xfrm>
        </p:grpSpPr>
        <p:cxnSp>
          <p:nvCxnSpPr>
            <p:cNvPr id="38" name="Straight Connector 37">
              <a:extLst>
                <a:ext uri="{FF2B5EF4-FFF2-40B4-BE49-F238E27FC236}">
                  <a16:creationId xmlns:a16="http://schemas.microsoft.com/office/drawing/2014/main" id="{046D4DF8-1672-4FA2-9826-FE37087C6A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B7A5B2F-EC14-4482-85C2-E1320F14D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F6FC815-E502-44E9-B346-1E771A5E2E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1DCBABB-A77B-43CF-94EF-B785F32C4F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1413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5BA8FCE-96F8-40B3-804C-10C27C02F4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F0593719-0C87-4B1E-B35D-0F97D2969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F72299-2A02-44FA-A443-EFB406CF1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B09EF30-0043-45B4-B715-398AB3B37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0227CAF-D3D1-454C-A6E3-466111AB0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B68C07-78C0-4A8D-8839-959B33F07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367BC4-E8BC-458E-B0F6-2033296C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C9F0A88-7CA4-06B9-BCE3-0D479AEFB963}"/>
              </a:ext>
            </a:extLst>
          </p:cNvPr>
          <p:cNvSpPr>
            <a:spLocks noGrp="1"/>
          </p:cNvSpPr>
          <p:nvPr>
            <p:ph type="title"/>
          </p:nvPr>
        </p:nvSpPr>
        <p:spPr>
          <a:xfrm>
            <a:off x="630936" y="630936"/>
            <a:ext cx="5563079" cy="2632080"/>
          </a:xfrm>
          <a:noFill/>
        </p:spPr>
        <p:txBody>
          <a:bodyPr anchor="t">
            <a:normAutofit/>
          </a:bodyPr>
          <a:lstStyle/>
          <a:p>
            <a:r>
              <a:rPr lang="es-ES" sz="4800">
                <a:solidFill>
                  <a:schemeClr val="bg1"/>
                </a:solidFill>
                <a:ea typeface="+mj-lt"/>
                <a:cs typeface="+mj-lt"/>
              </a:rPr>
              <a:t>Avellano</a:t>
            </a:r>
            <a:endParaRPr lang="es-ES" sz="4800">
              <a:solidFill>
                <a:schemeClr val="bg1"/>
              </a:solidFill>
            </a:endParaRPr>
          </a:p>
        </p:txBody>
      </p:sp>
      <p:sp>
        <p:nvSpPr>
          <p:cNvPr id="21" name="Rectangle 20">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2" name="Straight Connector 31">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BF45B4FF-142A-842E-93AC-0298200DCCFA}"/>
              </a:ext>
            </a:extLst>
          </p:cNvPr>
          <p:cNvSpPr>
            <a:spLocks noGrp="1"/>
          </p:cNvSpPr>
          <p:nvPr>
            <p:ph idx="1"/>
          </p:nvPr>
        </p:nvSpPr>
        <p:spPr>
          <a:xfrm>
            <a:off x="630936" y="1400433"/>
            <a:ext cx="5563083" cy="4826568"/>
          </a:xfrm>
          <a:noFill/>
        </p:spPr>
        <p:txBody>
          <a:bodyPr vert="horz" lIns="91440" tIns="45720" rIns="91440" bIns="45720" rtlCol="0" anchor="t">
            <a:normAutofit/>
          </a:bodyPr>
          <a:lstStyle/>
          <a:p>
            <a:r>
              <a:rPr lang="es-ES" sz="2400" b="1" dirty="0">
                <a:solidFill>
                  <a:schemeClr val="bg1"/>
                </a:solidFill>
                <a:ea typeface="+mn-lt"/>
                <a:cs typeface="+mn-lt"/>
              </a:rPr>
              <a:t>Dureza</a:t>
            </a:r>
            <a:r>
              <a:rPr lang="es-ES" sz="2400" dirty="0">
                <a:solidFill>
                  <a:schemeClr val="bg1"/>
                </a:solidFill>
                <a:ea typeface="+mn-lt"/>
                <a:cs typeface="+mn-lt"/>
              </a:rPr>
              <a:t>: Baja, pero muy flexible.</a:t>
            </a:r>
            <a:endParaRPr lang="es-ES" sz="2400" dirty="0">
              <a:solidFill>
                <a:schemeClr val="bg1"/>
              </a:solidFill>
            </a:endParaRPr>
          </a:p>
          <a:p>
            <a:r>
              <a:rPr lang="es-ES" sz="2400" b="1" dirty="0">
                <a:solidFill>
                  <a:schemeClr val="bg1"/>
                </a:solidFill>
                <a:ea typeface="+mn-lt"/>
                <a:cs typeface="+mn-lt"/>
              </a:rPr>
              <a:t>Densidad</a:t>
            </a:r>
            <a:r>
              <a:rPr lang="es-ES" sz="2400" dirty="0">
                <a:solidFill>
                  <a:schemeClr val="bg1"/>
                </a:solidFill>
                <a:ea typeface="+mn-lt"/>
                <a:cs typeface="+mn-lt"/>
              </a:rPr>
              <a:t>: 450-550 kg/m³.</a:t>
            </a:r>
            <a:endParaRPr lang="es-ES" sz="2400" dirty="0">
              <a:solidFill>
                <a:schemeClr val="bg1"/>
              </a:solidFill>
            </a:endParaRPr>
          </a:p>
          <a:p>
            <a:r>
              <a:rPr lang="es-ES" sz="2400" b="1" dirty="0">
                <a:solidFill>
                  <a:schemeClr val="bg1"/>
                </a:solidFill>
                <a:ea typeface="+mn-lt"/>
                <a:cs typeface="+mn-lt"/>
              </a:rPr>
              <a:t>Color y veta</a:t>
            </a:r>
            <a:r>
              <a:rPr lang="es-ES" sz="2400" dirty="0">
                <a:solidFill>
                  <a:schemeClr val="bg1"/>
                </a:solidFill>
                <a:ea typeface="+mn-lt"/>
                <a:cs typeface="+mn-lt"/>
              </a:rPr>
              <a:t>: Marrón claro con veta suave.</a:t>
            </a:r>
            <a:endParaRPr lang="es-ES" sz="2400" dirty="0">
              <a:solidFill>
                <a:schemeClr val="bg1"/>
              </a:solidFill>
            </a:endParaRPr>
          </a:p>
          <a:p>
            <a:r>
              <a:rPr lang="es-ES" sz="2400" b="1" dirty="0">
                <a:solidFill>
                  <a:schemeClr val="bg1"/>
                </a:solidFill>
                <a:ea typeface="+mn-lt"/>
                <a:cs typeface="+mn-lt"/>
              </a:rPr>
              <a:t>Durabilidad</a:t>
            </a:r>
            <a:r>
              <a:rPr lang="es-ES" sz="2400" dirty="0">
                <a:solidFill>
                  <a:schemeClr val="bg1"/>
                </a:solidFill>
                <a:ea typeface="+mn-lt"/>
                <a:cs typeface="+mn-lt"/>
              </a:rPr>
              <a:t>: Moderada, ideal para estructuras ligeras.</a:t>
            </a:r>
            <a:endParaRPr lang="es-ES" sz="2400" dirty="0">
              <a:solidFill>
                <a:schemeClr val="bg1"/>
              </a:solidFill>
            </a:endParaRPr>
          </a:p>
          <a:p>
            <a:r>
              <a:rPr lang="es-ES" sz="2400" b="1" dirty="0">
                <a:solidFill>
                  <a:schemeClr val="bg1"/>
                </a:solidFill>
                <a:ea typeface="+mn-lt"/>
                <a:cs typeface="+mn-lt"/>
              </a:rPr>
              <a:t>Usos</a:t>
            </a:r>
            <a:r>
              <a:rPr lang="es-ES" sz="2400" dirty="0">
                <a:solidFill>
                  <a:schemeClr val="bg1"/>
                </a:solidFill>
                <a:ea typeface="+mn-lt"/>
                <a:cs typeface="+mn-lt"/>
              </a:rPr>
              <a:t>: Cestería, bastones, herramientas agrícolas y estructuras artesanales.</a:t>
            </a:r>
            <a:endParaRPr lang="es-ES" sz="2400" dirty="0">
              <a:solidFill>
                <a:schemeClr val="bg1"/>
              </a:solidFill>
            </a:endParaRPr>
          </a:p>
          <a:p>
            <a:r>
              <a:rPr lang="es-ES" sz="2400" b="1" dirty="0">
                <a:solidFill>
                  <a:schemeClr val="bg1"/>
                </a:solidFill>
                <a:ea typeface="+mn-lt"/>
                <a:cs typeface="+mn-lt"/>
              </a:rPr>
              <a:t>Tratamiento</a:t>
            </a:r>
            <a:r>
              <a:rPr lang="es-ES" sz="2400" dirty="0">
                <a:solidFill>
                  <a:schemeClr val="bg1"/>
                </a:solidFill>
                <a:ea typeface="+mn-lt"/>
                <a:cs typeface="+mn-lt"/>
              </a:rPr>
              <a:t>: Fácil de trabajar, se puede doblar sin quebrarse.</a:t>
            </a:r>
            <a:endParaRPr lang="es-ES" sz="2400" dirty="0">
              <a:solidFill>
                <a:schemeClr val="bg1"/>
              </a:solidFill>
            </a:endParaRPr>
          </a:p>
          <a:p>
            <a:endParaRPr lang="es-ES" sz="1700">
              <a:solidFill>
                <a:schemeClr val="bg1"/>
              </a:solidFill>
            </a:endParaRPr>
          </a:p>
        </p:txBody>
      </p:sp>
      <p:pic>
        <p:nvPicPr>
          <p:cNvPr id="4" name="Imagen 3" descr="Ver las imágenes de origen">
            <a:extLst>
              <a:ext uri="{FF2B5EF4-FFF2-40B4-BE49-F238E27FC236}">
                <a16:creationId xmlns:a16="http://schemas.microsoft.com/office/drawing/2014/main" id="{230D0AD0-B403-AAD8-C9D7-1380DE565609}"/>
              </a:ext>
            </a:extLst>
          </p:cNvPr>
          <p:cNvPicPr>
            <a:picLocks noChangeAspect="1"/>
          </p:cNvPicPr>
          <p:nvPr/>
        </p:nvPicPr>
        <p:blipFill>
          <a:blip r:embed="rId2"/>
          <a:stretch>
            <a:fillRect/>
          </a:stretch>
        </p:blipFill>
        <p:spPr>
          <a:xfrm>
            <a:off x="7276055" y="742371"/>
            <a:ext cx="4134103" cy="5404056"/>
          </a:xfrm>
          <a:prstGeom prst="rect">
            <a:avLst/>
          </a:prstGeom>
        </p:spPr>
      </p:pic>
      <p:grpSp>
        <p:nvGrpSpPr>
          <p:cNvPr id="37" name="Group 36">
            <a:extLst>
              <a:ext uri="{FF2B5EF4-FFF2-40B4-BE49-F238E27FC236}">
                <a16:creationId xmlns:a16="http://schemas.microsoft.com/office/drawing/2014/main" id="{94F13521-5DF8-4DF5-A0B9-A718234B3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120609" y="797789"/>
            <a:ext cx="304800" cy="429768"/>
            <a:chOff x="215328" y="-46937"/>
            <a:chExt cx="304800" cy="2773841"/>
          </a:xfrm>
        </p:grpSpPr>
        <p:cxnSp>
          <p:nvCxnSpPr>
            <p:cNvPr id="38" name="Straight Connector 37">
              <a:extLst>
                <a:ext uri="{FF2B5EF4-FFF2-40B4-BE49-F238E27FC236}">
                  <a16:creationId xmlns:a16="http://schemas.microsoft.com/office/drawing/2014/main" id="{046D4DF8-1672-4FA2-9826-FE37087C6A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B7A5B2F-EC14-4482-85C2-E1320F14D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F6FC815-E502-44E9-B346-1E771A5E2E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1DCBABB-A77B-43CF-94EF-B785F32C4F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7468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34BEB0D3-B54A-D288-23A6-CDB17F90590D}"/>
              </a:ext>
            </a:extLst>
          </p:cNvPr>
          <p:cNvSpPr>
            <a:spLocks noGrp="1"/>
          </p:cNvSpPr>
          <p:nvPr>
            <p:ph idx="1"/>
          </p:nvPr>
        </p:nvSpPr>
        <p:spPr>
          <a:xfrm>
            <a:off x="1071189" y="1841359"/>
            <a:ext cx="10380852" cy="3579042"/>
          </a:xfrm>
        </p:spPr>
        <p:txBody>
          <a:bodyPr vert="horz" lIns="91440" tIns="45720" rIns="91440" bIns="45720" rtlCol="0" anchor="t">
            <a:normAutofit/>
          </a:bodyPr>
          <a:lstStyle/>
          <a:p>
            <a:pPr marL="0" indent="0">
              <a:buNone/>
            </a:pPr>
            <a:r>
              <a:rPr lang="es-ES" sz="6600" dirty="0">
                <a:solidFill>
                  <a:schemeClr val="bg1"/>
                </a:solidFill>
              </a:rPr>
              <a:t>BASTONES, ANIMALES Y ÁRBOLES TALLADOS EN MADERA</a:t>
            </a:r>
          </a:p>
        </p:txBody>
      </p:sp>
    </p:spTree>
    <p:extLst>
      <p:ext uri="{BB962C8B-B14F-4D97-AF65-F5344CB8AC3E}">
        <p14:creationId xmlns:p14="http://schemas.microsoft.com/office/powerpoint/2010/main" val="417301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E56E71F1-5A87-4A96-B42F-2DFA1B766B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33" name="Color Cover">
              <a:extLst>
                <a:ext uri="{FF2B5EF4-FFF2-40B4-BE49-F238E27FC236}">
                  <a16:creationId xmlns:a16="http://schemas.microsoft.com/office/drawing/2014/main" id="{CF5215DD-02E8-49F2-8F73-D509B6A02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Color Cover">
              <a:extLst>
                <a:ext uri="{FF2B5EF4-FFF2-40B4-BE49-F238E27FC236}">
                  <a16:creationId xmlns:a16="http://schemas.microsoft.com/office/drawing/2014/main" id="{8E743EB7-3A15-4D51-A603-1F3C290AA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Content Placeholder 3" descr="Imagen que contiene interior, tabla, grande, colgando&#10;&#10;El contenido generado por IA puede ser incorrecto.">
            <a:extLst>
              <a:ext uri="{FF2B5EF4-FFF2-40B4-BE49-F238E27FC236}">
                <a16:creationId xmlns:a16="http://schemas.microsoft.com/office/drawing/2014/main" id="{94210666-986C-085C-44F1-1C63F160F1CE}"/>
              </a:ext>
            </a:extLst>
          </p:cNvPr>
          <p:cNvPicPr>
            <a:picLocks noChangeAspect="1"/>
          </p:cNvPicPr>
          <p:nvPr/>
        </p:nvPicPr>
        <p:blipFill>
          <a:blip r:embed="rId2"/>
          <a:srcRect r="-1" b="6641"/>
          <a:stretch>
            <a:fillRect/>
          </a:stretch>
        </p:blipFill>
        <p:spPr>
          <a:xfrm>
            <a:off x="7082810" y="841663"/>
            <a:ext cx="4166151" cy="5185923"/>
          </a:xfrm>
          <a:prstGeom prst="rect">
            <a:avLst/>
          </a:prstGeom>
        </p:spPr>
      </p:pic>
      <p:grpSp>
        <p:nvGrpSpPr>
          <p:cNvPr id="40" name="Group 39">
            <a:extLst>
              <a:ext uri="{FF2B5EF4-FFF2-40B4-BE49-F238E27FC236}">
                <a16:creationId xmlns:a16="http://schemas.microsoft.com/office/drawing/2014/main" id="{0C2B5F12-8A82-4A59-9400-3164CBF47F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41" name="Freeform: Shape 40">
              <a:extLst>
                <a:ext uri="{FF2B5EF4-FFF2-40B4-BE49-F238E27FC236}">
                  <a16:creationId xmlns:a16="http://schemas.microsoft.com/office/drawing/2014/main" id="{574BC7CB-EC69-421D-B286-57CAFE86DC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82D86EA2-D090-4E0C-B153-3ECE913115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4AC29764-D054-4F76-9FE5-49811EDB6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4D9BB18B-7B57-4D1E-B87E-D2A7214F7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C0A98EF1-1185-4EFF-A3C0-25DEBE8CD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ACDA8723-DE3F-48D0-8822-0269EE207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22B072E5-03AC-4D0A-A767-43EFB55BED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itle 1">
            <a:extLst>
              <a:ext uri="{FF2B5EF4-FFF2-40B4-BE49-F238E27FC236}">
                <a16:creationId xmlns:a16="http://schemas.microsoft.com/office/drawing/2014/main" id="{838E73E0-B9C2-E03A-91A5-65043C58E06D}"/>
              </a:ext>
            </a:extLst>
          </p:cNvPr>
          <p:cNvSpPr>
            <a:spLocks noGrp="1"/>
          </p:cNvSpPr>
          <p:nvPr>
            <p:ph type="title"/>
          </p:nvPr>
        </p:nvSpPr>
        <p:spPr>
          <a:xfrm>
            <a:off x="943864" y="1977255"/>
            <a:ext cx="5821537" cy="2353362"/>
          </a:xfrm>
        </p:spPr>
        <p:txBody>
          <a:bodyPr anchor="b">
            <a:normAutofit/>
          </a:bodyPr>
          <a:lstStyle/>
          <a:p>
            <a:r>
              <a:rPr lang="es-ES" sz="4800" dirty="0">
                <a:solidFill>
                  <a:schemeClr val="bg1"/>
                </a:solidFill>
              </a:rPr>
              <a:t>ÁRBOLES DECORATIVOS</a:t>
            </a:r>
          </a:p>
        </p:txBody>
      </p:sp>
    </p:spTree>
    <p:extLst>
      <p:ext uri="{BB962C8B-B14F-4D97-AF65-F5344CB8AC3E}">
        <p14:creationId xmlns:p14="http://schemas.microsoft.com/office/powerpoint/2010/main" val="2342015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D76CD0-5B57-C4BB-9103-567F378C40E3}"/>
            </a:ext>
          </a:extLst>
        </p:cNvPr>
        <p:cNvGrpSpPr/>
        <p:nvPr/>
      </p:nvGrpSpPr>
      <p:grpSpPr>
        <a:xfrm>
          <a:off x="0" y="0"/>
          <a:ext cx="0" cy="0"/>
          <a:chOff x="0" y="0"/>
          <a:chExt cx="0" cy="0"/>
        </a:xfrm>
      </p:grpSpPr>
      <p:sp useBgFill="1">
        <p:nvSpPr>
          <p:cNvPr id="30" name="Slide Background Fill">
            <a:extLst>
              <a:ext uri="{FF2B5EF4-FFF2-40B4-BE49-F238E27FC236}">
                <a16:creationId xmlns:a16="http://schemas.microsoft.com/office/drawing/2014/main" id="{881C389F-0E6B-828E-17D6-5972531F1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F7481CE3-EC89-B19B-598E-522C8FB5E4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33" name="Color Cover">
              <a:extLst>
                <a:ext uri="{FF2B5EF4-FFF2-40B4-BE49-F238E27FC236}">
                  <a16:creationId xmlns:a16="http://schemas.microsoft.com/office/drawing/2014/main" id="{DE78DCBA-147C-B750-59F5-9A579E5FB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Color Cover">
              <a:extLst>
                <a:ext uri="{FF2B5EF4-FFF2-40B4-BE49-F238E27FC236}">
                  <a16:creationId xmlns:a16="http://schemas.microsoft.com/office/drawing/2014/main" id="{AB6282C9-8087-240E-FC58-5CB9A72C4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4CABE2CE-D7F8-E181-BD4C-B5FBB71E65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41" name="Freeform: Shape 40">
              <a:extLst>
                <a:ext uri="{FF2B5EF4-FFF2-40B4-BE49-F238E27FC236}">
                  <a16:creationId xmlns:a16="http://schemas.microsoft.com/office/drawing/2014/main" id="{36DEC0C9-9F39-D728-B188-2ECCF8328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98099378-D7F1-BD9A-7DDF-CE81B71003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E45B9824-1AFA-F085-8E9B-6A9272E84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5738A305-7363-C898-739B-FDCA07376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F9C16B6F-2B3D-F6B0-F40B-3B3EB300F5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6E51809A-C4AD-12D7-7896-D9AA17149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6D5A23C4-E826-9FF8-2184-DA9BC224C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itle 1">
            <a:extLst>
              <a:ext uri="{FF2B5EF4-FFF2-40B4-BE49-F238E27FC236}">
                <a16:creationId xmlns:a16="http://schemas.microsoft.com/office/drawing/2014/main" id="{4C364834-820E-B59F-4ED9-19C07CB23C44}"/>
              </a:ext>
            </a:extLst>
          </p:cNvPr>
          <p:cNvSpPr>
            <a:spLocks noGrp="1"/>
          </p:cNvSpPr>
          <p:nvPr>
            <p:ph type="title"/>
          </p:nvPr>
        </p:nvSpPr>
        <p:spPr>
          <a:xfrm>
            <a:off x="943864" y="1977255"/>
            <a:ext cx="5821537" cy="2353362"/>
          </a:xfrm>
        </p:spPr>
        <p:txBody>
          <a:bodyPr anchor="b">
            <a:normAutofit/>
          </a:bodyPr>
          <a:lstStyle/>
          <a:p>
            <a:r>
              <a:rPr lang="es-ES" sz="4800" dirty="0">
                <a:solidFill>
                  <a:schemeClr val="bg1"/>
                </a:solidFill>
              </a:rPr>
              <a:t>ÁRBOLES DECORATIVOS</a:t>
            </a:r>
          </a:p>
        </p:txBody>
      </p:sp>
      <p:pic>
        <p:nvPicPr>
          <p:cNvPr id="3" name="Content Placeholder 3" descr="Imagen que contiene interior, tabla, artículos, cuarto&#10;&#10;El contenido generado por IA puede ser incorrecto.">
            <a:extLst>
              <a:ext uri="{FF2B5EF4-FFF2-40B4-BE49-F238E27FC236}">
                <a16:creationId xmlns:a16="http://schemas.microsoft.com/office/drawing/2014/main" id="{24FED827-940F-0636-C346-8403B4430727}"/>
              </a:ext>
            </a:extLst>
          </p:cNvPr>
          <p:cNvPicPr>
            <a:picLocks noGrp="1" noChangeAspect="1"/>
          </p:cNvPicPr>
          <p:nvPr>
            <p:ph idx="1"/>
          </p:nvPr>
        </p:nvPicPr>
        <p:blipFill>
          <a:blip r:embed="rId2"/>
          <a:stretch>
            <a:fillRect/>
          </a:stretch>
        </p:blipFill>
        <p:spPr>
          <a:xfrm>
            <a:off x="7120952" y="826787"/>
            <a:ext cx="3922529" cy="5226608"/>
          </a:xfrm>
        </p:spPr>
      </p:pic>
    </p:spTree>
    <p:extLst>
      <p:ext uri="{BB962C8B-B14F-4D97-AF65-F5344CB8AC3E}">
        <p14:creationId xmlns:p14="http://schemas.microsoft.com/office/powerpoint/2010/main" val="2103840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FC104F-9A1C-9BD1-9F56-1A8CDF69F46D}"/>
            </a:ext>
          </a:extLst>
        </p:cNvPr>
        <p:cNvGrpSpPr/>
        <p:nvPr/>
      </p:nvGrpSpPr>
      <p:grpSpPr>
        <a:xfrm>
          <a:off x="0" y="0"/>
          <a:ext cx="0" cy="0"/>
          <a:chOff x="0" y="0"/>
          <a:chExt cx="0" cy="0"/>
        </a:xfrm>
      </p:grpSpPr>
      <p:sp useBgFill="1">
        <p:nvSpPr>
          <p:cNvPr id="30" name="Slide Background Fill">
            <a:extLst>
              <a:ext uri="{FF2B5EF4-FFF2-40B4-BE49-F238E27FC236}">
                <a16:creationId xmlns:a16="http://schemas.microsoft.com/office/drawing/2014/main" id="{75FD661A-940F-0749-99C0-6966C0F51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EA0A0711-8E6F-FEE2-0619-59E5588B89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33" name="Color Cover">
              <a:extLst>
                <a:ext uri="{FF2B5EF4-FFF2-40B4-BE49-F238E27FC236}">
                  <a16:creationId xmlns:a16="http://schemas.microsoft.com/office/drawing/2014/main" id="{443F1245-63F9-44D6-888D-388F1747F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Color Cover">
              <a:extLst>
                <a:ext uri="{FF2B5EF4-FFF2-40B4-BE49-F238E27FC236}">
                  <a16:creationId xmlns:a16="http://schemas.microsoft.com/office/drawing/2014/main" id="{C0D08D65-0B27-2C69-966A-8EB2580C4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2822E223-1BB5-B23E-2309-B7C0FD48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41" name="Freeform: Shape 40">
              <a:extLst>
                <a:ext uri="{FF2B5EF4-FFF2-40B4-BE49-F238E27FC236}">
                  <a16:creationId xmlns:a16="http://schemas.microsoft.com/office/drawing/2014/main" id="{30AE5765-8C14-6FC8-86B8-4C4A2E1537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9D925450-A032-90F1-CEF5-D808E99A7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E64F6431-2053-D3A6-194F-1C6055E853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B6D253C3-ABF8-D6FE-F0EC-BD1936ECA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B7627D86-BE5C-018D-872C-7796B76F81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9A3846AC-C087-3815-7B7D-081A4CD75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616051DD-F015-8E6C-B11B-5503694011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itle 1">
            <a:extLst>
              <a:ext uri="{FF2B5EF4-FFF2-40B4-BE49-F238E27FC236}">
                <a16:creationId xmlns:a16="http://schemas.microsoft.com/office/drawing/2014/main" id="{49545F4D-3F82-DD78-C6ED-2BEAA0543C76}"/>
              </a:ext>
            </a:extLst>
          </p:cNvPr>
          <p:cNvSpPr>
            <a:spLocks noGrp="1"/>
          </p:cNvSpPr>
          <p:nvPr>
            <p:ph type="title"/>
          </p:nvPr>
        </p:nvSpPr>
        <p:spPr>
          <a:xfrm>
            <a:off x="943864" y="1977255"/>
            <a:ext cx="5821537" cy="2353362"/>
          </a:xfrm>
        </p:spPr>
        <p:txBody>
          <a:bodyPr anchor="b">
            <a:normAutofit/>
          </a:bodyPr>
          <a:lstStyle/>
          <a:p>
            <a:r>
              <a:rPr lang="es-ES" sz="4800" dirty="0">
                <a:solidFill>
                  <a:schemeClr val="bg1"/>
                </a:solidFill>
              </a:rPr>
              <a:t>ÁRBOLES DECORATIVOS</a:t>
            </a:r>
          </a:p>
        </p:txBody>
      </p:sp>
      <p:pic>
        <p:nvPicPr>
          <p:cNvPr id="5" name="Content Placeholder 4" descr="Imagen que contiene interior, tabla, hecho de madera, pila&#10;&#10;El contenido generado por IA puede ser incorrecto.">
            <a:extLst>
              <a:ext uri="{FF2B5EF4-FFF2-40B4-BE49-F238E27FC236}">
                <a16:creationId xmlns:a16="http://schemas.microsoft.com/office/drawing/2014/main" id="{D1B51C9C-D321-FFAE-0116-1B88B705CCB1}"/>
              </a:ext>
            </a:extLst>
          </p:cNvPr>
          <p:cNvPicPr>
            <a:picLocks noGrp="1" noChangeAspect="1"/>
          </p:cNvPicPr>
          <p:nvPr>
            <p:ph idx="1"/>
          </p:nvPr>
        </p:nvPicPr>
        <p:blipFill>
          <a:blip r:embed="rId2"/>
          <a:stretch>
            <a:fillRect/>
          </a:stretch>
        </p:blipFill>
        <p:spPr>
          <a:xfrm>
            <a:off x="7234223" y="703220"/>
            <a:ext cx="4056393" cy="5401661"/>
          </a:xfrm>
        </p:spPr>
      </p:pic>
    </p:spTree>
    <p:extLst>
      <p:ext uri="{BB962C8B-B14F-4D97-AF65-F5344CB8AC3E}">
        <p14:creationId xmlns:p14="http://schemas.microsoft.com/office/powerpoint/2010/main" val="488905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E3092D-4105-4026-9B66-A0011E0CA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9759409-BDF8-4BFD-9AF3-4B5C04C2A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781800"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6C2B48-0E01-F76D-B718-2BD7A0EFC3B2}"/>
              </a:ext>
            </a:extLst>
          </p:cNvPr>
          <p:cNvSpPr>
            <a:spLocks noGrp="1"/>
          </p:cNvSpPr>
          <p:nvPr>
            <p:ph idx="1"/>
          </p:nvPr>
        </p:nvSpPr>
        <p:spPr>
          <a:xfrm>
            <a:off x="871443" y="2458094"/>
            <a:ext cx="5038916" cy="3714104"/>
          </a:xfrm>
        </p:spPr>
        <p:txBody>
          <a:bodyPr vert="horz" lIns="91440" tIns="45720" rIns="91440" bIns="45720" rtlCol="0" anchor="t">
            <a:normAutofit/>
          </a:bodyPr>
          <a:lstStyle/>
          <a:p>
            <a:pPr marL="0" indent="0">
              <a:buNone/>
            </a:pPr>
            <a:r>
              <a:rPr lang="es-ES" sz="7200" dirty="0">
                <a:solidFill>
                  <a:schemeClr val="bg1"/>
                </a:solidFill>
              </a:rPr>
              <a:t>ANIMAL DE MADERA</a:t>
            </a:r>
          </a:p>
          <a:p>
            <a:pPr marL="0" indent="0">
              <a:buNone/>
            </a:pPr>
            <a:endParaRPr lang="es-ES" sz="2000">
              <a:solidFill>
                <a:schemeClr val="bg1"/>
              </a:solidFill>
            </a:endParaRPr>
          </a:p>
        </p:txBody>
      </p:sp>
      <p:pic>
        <p:nvPicPr>
          <p:cNvPr id="4" name="Imagen 3">
            <a:extLst>
              <a:ext uri="{FF2B5EF4-FFF2-40B4-BE49-F238E27FC236}">
                <a16:creationId xmlns:a16="http://schemas.microsoft.com/office/drawing/2014/main" id="{4EA76143-ED05-8C80-8409-3C8E1281C551}"/>
              </a:ext>
            </a:extLst>
          </p:cNvPr>
          <p:cNvPicPr>
            <a:picLocks noChangeAspect="1"/>
          </p:cNvPicPr>
          <p:nvPr/>
        </p:nvPicPr>
        <p:blipFill>
          <a:blip r:embed="rId2"/>
          <a:stretch>
            <a:fillRect/>
          </a:stretch>
        </p:blipFill>
        <p:spPr>
          <a:xfrm>
            <a:off x="7462563" y="685799"/>
            <a:ext cx="4114799" cy="5486399"/>
          </a:xfrm>
          <a:prstGeom prst="rect">
            <a:avLst/>
          </a:prstGeom>
        </p:spPr>
      </p:pic>
    </p:spTree>
    <p:extLst>
      <p:ext uri="{BB962C8B-B14F-4D97-AF65-F5344CB8AC3E}">
        <p14:creationId xmlns:p14="http://schemas.microsoft.com/office/powerpoint/2010/main" val="628243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E3092D-4105-4026-9B66-A0011E0CA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9759409-BDF8-4BFD-9AF3-4B5C04C2A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781800"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09E1945-D129-C9D8-450C-FBBCA6B7C749}"/>
              </a:ext>
            </a:extLst>
          </p:cNvPr>
          <p:cNvSpPr>
            <a:spLocks noGrp="1"/>
          </p:cNvSpPr>
          <p:nvPr>
            <p:ph idx="1"/>
          </p:nvPr>
        </p:nvSpPr>
        <p:spPr>
          <a:xfrm>
            <a:off x="469849" y="2869986"/>
            <a:ext cx="6315780" cy="3714104"/>
          </a:xfrm>
        </p:spPr>
        <p:txBody>
          <a:bodyPr vert="horz" lIns="91440" tIns="45720" rIns="91440" bIns="45720" rtlCol="0" anchor="t">
            <a:normAutofit/>
          </a:bodyPr>
          <a:lstStyle/>
          <a:p>
            <a:pPr marL="0" indent="0">
              <a:buNone/>
            </a:pPr>
            <a:r>
              <a:rPr lang="es-ES" sz="6600" dirty="0">
                <a:solidFill>
                  <a:schemeClr val="bg1"/>
                </a:solidFill>
              </a:rPr>
              <a:t>HERRAMIENTAS</a:t>
            </a:r>
          </a:p>
        </p:txBody>
      </p:sp>
      <p:pic>
        <p:nvPicPr>
          <p:cNvPr id="4" name="Imagen 3" descr="Imagen que contiene interior, tabla, llenado, artículos&#10;&#10;El contenido generado por IA puede ser incorrecto.">
            <a:extLst>
              <a:ext uri="{FF2B5EF4-FFF2-40B4-BE49-F238E27FC236}">
                <a16:creationId xmlns:a16="http://schemas.microsoft.com/office/drawing/2014/main" id="{60EFF806-0CCE-2B8B-D245-D8525D5D8722}"/>
              </a:ext>
            </a:extLst>
          </p:cNvPr>
          <p:cNvPicPr>
            <a:picLocks noChangeAspect="1"/>
          </p:cNvPicPr>
          <p:nvPr/>
        </p:nvPicPr>
        <p:blipFill>
          <a:blip r:embed="rId2"/>
          <a:stretch>
            <a:fillRect/>
          </a:stretch>
        </p:blipFill>
        <p:spPr>
          <a:xfrm>
            <a:off x="7462563" y="685799"/>
            <a:ext cx="4114799" cy="5486399"/>
          </a:xfrm>
          <a:prstGeom prst="rect">
            <a:avLst/>
          </a:prstGeom>
        </p:spPr>
      </p:pic>
    </p:spTree>
    <p:extLst>
      <p:ext uri="{BB962C8B-B14F-4D97-AF65-F5344CB8AC3E}">
        <p14:creationId xmlns:p14="http://schemas.microsoft.com/office/powerpoint/2010/main" val="679730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interior, silla, tabla, hecho de madera&#10;&#10;El contenido generado por IA puede ser incorrecto.">
            <a:extLst>
              <a:ext uri="{FF2B5EF4-FFF2-40B4-BE49-F238E27FC236}">
                <a16:creationId xmlns:a16="http://schemas.microsoft.com/office/drawing/2014/main" id="{7F0EF825-B3FF-DB44-01CB-33D6E0124E20}"/>
              </a:ext>
            </a:extLst>
          </p:cNvPr>
          <p:cNvPicPr>
            <a:picLocks noChangeAspect="1"/>
          </p:cNvPicPr>
          <p:nvPr/>
        </p:nvPicPr>
        <p:blipFill>
          <a:blip r:embed="rId2"/>
          <a:srcRect l="21397" r="675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Content Placeholder 2">
            <a:extLst>
              <a:ext uri="{FF2B5EF4-FFF2-40B4-BE49-F238E27FC236}">
                <a16:creationId xmlns:a16="http://schemas.microsoft.com/office/drawing/2014/main" id="{0B2363D7-7D9A-E24E-8777-C8BA009E8637}"/>
              </a:ext>
            </a:extLst>
          </p:cNvPr>
          <p:cNvSpPr>
            <a:spLocks noGrp="1"/>
          </p:cNvSpPr>
          <p:nvPr>
            <p:ph idx="1"/>
          </p:nvPr>
        </p:nvSpPr>
        <p:spPr>
          <a:xfrm>
            <a:off x="4198966" y="2147357"/>
            <a:ext cx="3810000" cy="4101042"/>
          </a:xfrm>
        </p:spPr>
        <p:txBody>
          <a:bodyPr vert="horz" lIns="91440" tIns="45720" rIns="91440" bIns="45720" rtlCol="0" anchor="t">
            <a:normAutofit/>
          </a:bodyPr>
          <a:lstStyle/>
          <a:p>
            <a:pPr marL="0" indent="0">
              <a:buNone/>
            </a:pPr>
            <a:r>
              <a:rPr lang="es-ES" sz="6000" dirty="0">
                <a:solidFill>
                  <a:schemeClr val="tx1">
                    <a:lumMod val="85000"/>
                    <a:lumOff val="15000"/>
                  </a:schemeClr>
                </a:solidFill>
              </a:rPr>
              <a:t>CACHAS Y BASTONES</a:t>
            </a:r>
          </a:p>
        </p:txBody>
      </p:sp>
      <p:pic>
        <p:nvPicPr>
          <p:cNvPr id="4" name="Imagen 3" descr="Imagen que contiene interior, tabla, cuarto, cocina&#10;&#10;El contenido generado por IA puede ser incorrecto.">
            <a:extLst>
              <a:ext uri="{FF2B5EF4-FFF2-40B4-BE49-F238E27FC236}">
                <a16:creationId xmlns:a16="http://schemas.microsoft.com/office/drawing/2014/main" id="{473C6AB6-D165-5B6C-C6FE-CA6CD74076B5}"/>
              </a:ext>
            </a:extLst>
          </p:cNvPr>
          <p:cNvPicPr>
            <a:picLocks noChangeAspect="1"/>
          </p:cNvPicPr>
          <p:nvPr/>
        </p:nvPicPr>
        <p:blipFill>
          <a:blip r:embed="rId3"/>
          <a:srcRect l="8639" r="21145"/>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048556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A8802B8-2969-4878-6C1B-F5346A7DAEB2}"/>
              </a:ext>
            </a:extLst>
          </p:cNvPr>
          <p:cNvSpPr>
            <a:spLocks noGrp="1"/>
          </p:cNvSpPr>
          <p:nvPr>
            <p:ph idx="1"/>
          </p:nvPr>
        </p:nvSpPr>
        <p:spPr>
          <a:xfrm>
            <a:off x="4942703" y="1138953"/>
            <a:ext cx="5008901" cy="4571972"/>
          </a:xfrm>
        </p:spPr>
        <p:txBody>
          <a:bodyPr vert="horz" lIns="91440" tIns="45720" rIns="91440" bIns="45720" rtlCol="0" anchor="ctr">
            <a:normAutofit/>
          </a:bodyPr>
          <a:lstStyle/>
          <a:p>
            <a:pPr marL="0" indent="0">
              <a:buNone/>
            </a:pPr>
            <a:r>
              <a:rPr lang="es-ES" sz="9600" dirty="0">
                <a:solidFill>
                  <a:schemeClr val="bg1"/>
                </a:solidFill>
              </a:rPr>
              <a:t>FIN</a:t>
            </a:r>
          </a:p>
        </p:txBody>
      </p:sp>
    </p:spTree>
    <p:extLst>
      <p:ext uri="{BB962C8B-B14F-4D97-AF65-F5344CB8AC3E}">
        <p14:creationId xmlns:p14="http://schemas.microsoft.com/office/powerpoint/2010/main" val="24899235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825</Words>
  <Application>Microsoft Office PowerPoint</Application>
  <PresentationFormat>Panorámica</PresentationFormat>
  <Paragraphs>78</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Aptos</vt:lpstr>
      <vt:lpstr>Aptos Display</vt:lpstr>
      <vt:lpstr>Arial</vt:lpstr>
      <vt:lpstr>Calibri</vt:lpstr>
      <vt:lpstr>Tema de Office</vt:lpstr>
      <vt:lpstr>APLICACIONES DE LA MADERA Y SUS USOS</vt:lpstr>
      <vt:lpstr>INTRODUCCIÓN</vt:lpstr>
      <vt:lpstr>TIPOS DE MADERA QUE UTILIZA</vt:lpstr>
      <vt:lpstr> Negrillo (Olmo negro)   </vt:lpstr>
      <vt:lpstr>Encina</vt:lpstr>
      <vt:lpstr>Chopo</vt:lpstr>
      <vt:lpstr>Álamo</vt:lpstr>
      <vt:lpstr>Laurel</vt:lpstr>
      <vt:lpstr>Pino</vt:lpstr>
      <vt:lpstr>Haya</vt:lpstr>
      <vt:lpstr>Avellano</vt:lpstr>
      <vt:lpstr>Presentación de PowerPoint</vt:lpstr>
      <vt:lpstr>ÁRBOLES DECORATIVOS</vt:lpstr>
      <vt:lpstr>ÁRBOLES DECORATIVOS</vt:lpstr>
      <vt:lpstr>ÁRBOLES DECORATIVOS</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Isabel Fernández</dc:creator>
  <cp:lastModifiedBy>ISABEL FERNANDEZ CASAÑA</cp:lastModifiedBy>
  <cp:revision>276</cp:revision>
  <dcterms:created xsi:type="dcterms:W3CDTF">2025-06-11T17:53:36Z</dcterms:created>
  <dcterms:modified xsi:type="dcterms:W3CDTF">2025-10-04T08:34:29Z</dcterms:modified>
</cp:coreProperties>
</file>