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3" r:id="rId15"/>
    <p:sldId id="274" r:id="rId16"/>
    <p:sldId id="280" r:id="rId17"/>
    <p:sldId id="270" r:id="rId18"/>
    <p:sldId id="271" r:id="rId19"/>
    <p:sldId id="272" r:id="rId20"/>
    <p:sldId id="275" r:id="rId21"/>
    <p:sldId id="276" r:id="rId22"/>
    <p:sldId id="277" r:id="rId23"/>
    <p:sldId id="278" r:id="rId24"/>
    <p:sldId id="279" r:id="rId25"/>
    <p:sldId id="268" r:id="rId26"/>
  </p:sldIdLst>
  <p:sldSz cx="18288000" cy="10287000"/>
  <p:notesSz cx="6858000" cy="9144000"/>
  <p:embeddedFontLst>
    <p:embeddedFont>
      <p:font typeface="Archivo Black" panose="020B0604020202020204" charset="0"/>
      <p:regular r:id="rId27"/>
    </p:embeddedFont>
    <p:embeddedFont>
      <p:font typeface="Arimo" panose="020B0604020202020204" charset="0"/>
      <p:regular r:id="rId28"/>
    </p:embeddedFont>
    <p:embeddedFont>
      <p:font typeface="Coustard" panose="020B0604020202020204" charset="0"/>
      <p:regular r:id="rId29"/>
    </p:embeddedFont>
    <p:embeddedFont>
      <p:font typeface="Lilita One" panose="020B0604020202020204" charset="0"/>
      <p:regular r:id="rId30"/>
    </p:embeddedFont>
    <p:embeddedFont>
      <p:font typeface="TC October"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F3DA95-493F-A949-997E-9451B573DF1E}" v="384" dt="2025-09-19T17:21:36.2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2" d="100"/>
          <a:sy n="52" d="100"/>
        </p:scale>
        <p:origin x="1070"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1.sv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26.svg"/><Relationship Id="rId7" Type="http://schemas.openxmlformats.org/officeDocument/2006/relationships/image" Target="../media/image38.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29.sv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26.sv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svg"/><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svg"/><Relationship Id="rId4" Type="http://schemas.openxmlformats.org/officeDocument/2006/relationships/image" Target="../media/image49.png"/></Relationships>
</file>

<file path=ppt/slides/_rels/slide11.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svg"/><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7.xml"/><Relationship Id="rId5" Type="http://schemas.openxmlformats.org/officeDocument/2006/relationships/image" Target="../media/image62.svg"/><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FFF"/>
        </a:solidFill>
        <a:effectLst/>
      </p:bgPr>
    </p:bg>
    <p:spTree>
      <p:nvGrpSpPr>
        <p:cNvPr id="1" name=""/>
        <p:cNvGrpSpPr/>
        <p:nvPr/>
      </p:nvGrpSpPr>
      <p:grpSpPr>
        <a:xfrm>
          <a:off x="0" y="0"/>
          <a:ext cx="0" cy="0"/>
          <a:chOff x="0" y="0"/>
          <a:chExt cx="0" cy="0"/>
        </a:xfrm>
      </p:grpSpPr>
      <p:sp>
        <p:nvSpPr>
          <p:cNvPr id="2" name="Freeform 2"/>
          <p:cNvSpPr/>
          <p:nvPr/>
        </p:nvSpPr>
        <p:spPr>
          <a:xfrm>
            <a:off x="-3201946" y="-3723581"/>
            <a:ext cx="10253803" cy="11553997"/>
          </a:xfrm>
          <a:custGeom>
            <a:avLst/>
            <a:gdLst/>
            <a:ahLst/>
            <a:cxnLst/>
            <a:rect l="l" t="t" r="r" b="b"/>
            <a:pathLst>
              <a:path w="10253803" h="11553997">
                <a:moveTo>
                  <a:pt x="0" y="0"/>
                </a:moveTo>
                <a:lnTo>
                  <a:pt x="10253802" y="0"/>
                </a:lnTo>
                <a:lnTo>
                  <a:pt x="10253802" y="11553997"/>
                </a:lnTo>
                <a:lnTo>
                  <a:pt x="0" y="115539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sp>
        <p:nvSpPr>
          <p:cNvPr id="3" name="Freeform 3"/>
          <p:cNvSpPr/>
          <p:nvPr/>
        </p:nvSpPr>
        <p:spPr>
          <a:xfrm>
            <a:off x="0" y="5533691"/>
            <a:ext cx="5829506" cy="3402311"/>
          </a:xfrm>
          <a:custGeom>
            <a:avLst/>
            <a:gdLst/>
            <a:ahLst/>
            <a:cxnLst/>
            <a:rect l="l" t="t" r="r" b="b"/>
            <a:pathLst>
              <a:path w="5829506" h="3402311">
                <a:moveTo>
                  <a:pt x="0" y="0"/>
                </a:moveTo>
                <a:lnTo>
                  <a:pt x="5829506" y="0"/>
                </a:lnTo>
                <a:lnTo>
                  <a:pt x="5829506" y="3402311"/>
                </a:lnTo>
                <a:lnTo>
                  <a:pt x="0" y="34023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rot="-2003805">
            <a:off x="16069749" y="-1028700"/>
            <a:ext cx="2379103" cy="4114800"/>
          </a:xfrm>
          <a:custGeom>
            <a:avLst/>
            <a:gdLst/>
            <a:ahLst/>
            <a:cxnLst/>
            <a:rect l="l" t="t" r="r" b="b"/>
            <a:pathLst>
              <a:path w="2379103" h="4114800">
                <a:moveTo>
                  <a:pt x="0" y="0"/>
                </a:moveTo>
                <a:lnTo>
                  <a:pt x="2379102" y="0"/>
                </a:lnTo>
                <a:lnTo>
                  <a:pt x="2379102"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511753" y="7497791"/>
            <a:ext cx="3426506" cy="4114800"/>
          </a:xfrm>
          <a:custGeom>
            <a:avLst/>
            <a:gdLst/>
            <a:ahLst/>
            <a:cxnLst/>
            <a:rect l="l" t="t" r="r" b="b"/>
            <a:pathLst>
              <a:path w="3426506" h="4114800">
                <a:moveTo>
                  <a:pt x="0" y="0"/>
                </a:moveTo>
                <a:lnTo>
                  <a:pt x="3426506" y="0"/>
                </a:lnTo>
                <a:lnTo>
                  <a:pt x="342650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6" name="Freeform 6"/>
          <p:cNvSpPr/>
          <p:nvPr/>
        </p:nvSpPr>
        <p:spPr>
          <a:xfrm>
            <a:off x="14053194" y="6548765"/>
            <a:ext cx="5006947" cy="4114800"/>
          </a:xfrm>
          <a:custGeom>
            <a:avLst/>
            <a:gdLst/>
            <a:ahLst/>
            <a:cxnLst/>
            <a:rect l="l" t="t" r="r" b="b"/>
            <a:pathLst>
              <a:path w="5006947" h="4114800">
                <a:moveTo>
                  <a:pt x="0" y="0"/>
                </a:moveTo>
                <a:lnTo>
                  <a:pt x="5006947" y="0"/>
                </a:lnTo>
                <a:lnTo>
                  <a:pt x="5006947"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7" name="Freeform 7"/>
          <p:cNvSpPr/>
          <p:nvPr/>
        </p:nvSpPr>
        <p:spPr>
          <a:xfrm>
            <a:off x="15858802" y="2644693"/>
            <a:ext cx="3201339" cy="3904072"/>
          </a:xfrm>
          <a:custGeom>
            <a:avLst/>
            <a:gdLst/>
            <a:ahLst/>
            <a:cxnLst/>
            <a:rect l="l" t="t" r="r" b="b"/>
            <a:pathLst>
              <a:path w="3201339" h="3904072">
                <a:moveTo>
                  <a:pt x="0" y="0"/>
                </a:moveTo>
                <a:lnTo>
                  <a:pt x="3201339" y="0"/>
                </a:lnTo>
                <a:lnTo>
                  <a:pt x="3201339" y="3904072"/>
                </a:lnTo>
                <a:lnTo>
                  <a:pt x="0" y="390407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s-ES"/>
          </a:p>
        </p:txBody>
      </p:sp>
      <p:sp>
        <p:nvSpPr>
          <p:cNvPr id="8" name="Freeform 8"/>
          <p:cNvSpPr/>
          <p:nvPr/>
        </p:nvSpPr>
        <p:spPr>
          <a:xfrm rot="1567247">
            <a:off x="6149114" y="288257"/>
            <a:ext cx="879952" cy="1656021"/>
          </a:xfrm>
          <a:custGeom>
            <a:avLst/>
            <a:gdLst/>
            <a:ahLst/>
            <a:cxnLst/>
            <a:rect l="l" t="t" r="r" b="b"/>
            <a:pathLst>
              <a:path w="879952" h="1656021">
                <a:moveTo>
                  <a:pt x="0" y="0"/>
                </a:moveTo>
                <a:lnTo>
                  <a:pt x="879952" y="0"/>
                </a:lnTo>
                <a:lnTo>
                  <a:pt x="879952" y="1656021"/>
                </a:lnTo>
                <a:lnTo>
                  <a:pt x="0" y="165602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s-ES"/>
          </a:p>
        </p:txBody>
      </p:sp>
      <p:sp>
        <p:nvSpPr>
          <p:cNvPr id="9" name="Freeform 9"/>
          <p:cNvSpPr/>
          <p:nvPr/>
        </p:nvSpPr>
        <p:spPr>
          <a:xfrm>
            <a:off x="14106726" y="-811326"/>
            <a:ext cx="1327723" cy="1622653"/>
          </a:xfrm>
          <a:custGeom>
            <a:avLst/>
            <a:gdLst/>
            <a:ahLst/>
            <a:cxnLst/>
            <a:rect l="l" t="t" r="r" b="b"/>
            <a:pathLst>
              <a:path w="1327723" h="1622653">
                <a:moveTo>
                  <a:pt x="0" y="0"/>
                </a:moveTo>
                <a:lnTo>
                  <a:pt x="1327723" y="0"/>
                </a:lnTo>
                <a:lnTo>
                  <a:pt x="1327723" y="1622652"/>
                </a:lnTo>
                <a:lnTo>
                  <a:pt x="0" y="162265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s-ES"/>
          </a:p>
        </p:txBody>
      </p:sp>
      <p:sp>
        <p:nvSpPr>
          <p:cNvPr id="10" name="Freeform 10"/>
          <p:cNvSpPr/>
          <p:nvPr/>
        </p:nvSpPr>
        <p:spPr>
          <a:xfrm>
            <a:off x="4027469" y="9258300"/>
            <a:ext cx="805587" cy="396934"/>
          </a:xfrm>
          <a:custGeom>
            <a:avLst/>
            <a:gdLst/>
            <a:ahLst/>
            <a:cxnLst/>
            <a:rect l="l" t="t" r="r" b="b"/>
            <a:pathLst>
              <a:path w="805587" h="396934">
                <a:moveTo>
                  <a:pt x="0" y="0"/>
                </a:moveTo>
                <a:lnTo>
                  <a:pt x="805587" y="0"/>
                </a:lnTo>
                <a:lnTo>
                  <a:pt x="805587" y="396934"/>
                </a:lnTo>
                <a:lnTo>
                  <a:pt x="0" y="39693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s-ES"/>
          </a:p>
        </p:txBody>
      </p:sp>
      <p:sp>
        <p:nvSpPr>
          <p:cNvPr id="11" name="Freeform 11"/>
          <p:cNvSpPr/>
          <p:nvPr/>
        </p:nvSpPr>
        <p:spPr>
          <a:xfrm>
            <a:off x="13168520" y="8936002"/>
            <a:ext cx="583873" cy="757898"/>
          </a:xfrm>
          <a:custGeom>
            <a:avLst/>
            <a:gdLst/>
            <a:ahLst/>
            <a:cxnLst/>
            <a:rect l="l" t="t" r="r" b="b"/>
            <a:pathLst>
              <a:path w="583873" h="757898">
                <a:moveTo>
                  <a:pt x="0" y="0"/>
                </a:moveTo>
                <a:lnTo>
                  <a:pt x="583873" y="0"/>
                </a:lnTo>
                <a:lnTo>
                  <a:pt x="583873" y="757899"/>
                </a:lnTo>
                <a:lnTo>
                  <a:pt x="0" y="757899"/>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s-ES"/>
          </a:p>
        </p:txBody>
      </p:sp>
      <p:sp>
        <p:nvSpPr>
          <p:cNvPr id="12" name="Freeform 12"/>
          <p:cNvSpPr/>
          <p:nvPr/>
        </p:nvSpPr>
        <p:spPr>
          <a:xfrm>
            <a:off x="5486400" y="8290712"/>
            <a:ext cx="7315200" cy="2806377"/>
          </a:xfrm>
          <a:custGeom>
            <a:avLst/>
            <a:gdLst/>
            <a:ahLst/>
            <a:cxnLst/>
            <a:rect l="l" t="t" r="r" b="b"/>
            <a:pathLst>
              <a:path w="7315200" h="2806377">
                <a:moveTo>
                  <a:pt x="0" y="0"/>
                </a:moveTo>
                <a:lnTo>
                  <a:pt x="7315200" y="0"/>
                </a:lnTo>
                <a:lnTo>
                  <a:pt x="7315200" y="2806377"/>
                </a:lnTo>
                <a:lnTo>
                  <a:pt x="0" y="2806377"/>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s-ES"/>
          </a:p>
        </p:txBody>
      </p:sp>
      <p:sp>
        <p:nvSpPr>
          <p:cNvPr id="13" name="TextBox 13"/>
          <p:cNvSpPr txBox="1"/>
          <p:nvPr/>
        </p:nvSpPr>
        <p:spPr>
          <a:xfrm>
            <a:off x="6869957" y="1576836"/>
            <a:ext cx="6874669" cy="2174157"/>
          </a:xfrm>
          <a:prstGeom prst="rect">
            <a:avLst/>
          </a:prstGeom>
        </p:spPr>
        <p:txBody>
          <a:bodyPr lIns="0" tIns="0" rIns="0" bIns="0" rtlCol="0" anchor="t">
            <a:spAutoFit/>
          </a:bodyPr>
          <a:lstStyle/>
          <a:p>
            <a:pPr algn="ctr">
              <a:lnSpc>
                <a:spcPts val="17714"/>
              </a:lnSpc>
            </a:pPr>
            <a:r>
              <a:rPr lang="en-US" sz="12653">
                <a:solidFill>
                  <a:srgbClr val="000000"/>
                </a:solidFill>
                <a:latin typeface="Archivo Black"/>
                <a:ea typeface="Archivo Black"/>
                <a:cs typeface="Archivo Black"/>
                <a:sym typeface="Archivo Black"/>
              </a:rPr>
              <a:t>Juegos</a:t>
            </a:r>
            <a:r>
              <a:rPr lang="en-US" sz="12653">
                <a:solidFill>
                  <a:srgbClr val="423617"/>
                </a:solidFill>
                <a:latin typeface="Archivo Black"/>
                <a:ea typeface="Archivo Black"/>
                <a:cs typeface="Archivo Black"/>
                <a:sym typeface="Archivo Black"/>
              </a:rPr>
              <a:t> </a:t>
            </a:r>
          </a:p>
        </p:txBody>
      </p:sp>
      <p:sp>
        <p:nvSpPr>
          <p:cNvPr id="14" name="TextBox 14"/>
          <p:cNvSpPr txBox="1"/>
          <p:nvPr/>
        </p:nvSpPr>
        <p:spPr>
          <a:xfrm>
            <a:off x="4057915" y="3936081"/>
            <a:ext cx="12498753" cy="2174157"/>
          </a:xfrm>
          <a:prstGeom prst="rect">
            <a:avLst/>
          </a:prstGeom>
        </p:spPr>
        <p:txBody>
          <a:bodyPr lIns="0" tIns="0" rIns="0" bIns="0" rtlCol="0" anchor="t">
            <a:spAutoFit/>
          </a:bodyPr>
          <a:lstStyle/>
          <a:p>
            <a:pPr algn="ctr">
              <a:lnSpc>
                <a:spcPts val="17714"/>
              </a:lnSpc>
            </a:pPr>
            <a:r>
              <a:rPr lang="en-US" sz="12653">
                <a:solidFill>
                  <a:srgbClr val="73615B"/>
                </a:solidFill>
                <a:latin typeface="Archivo Black"/>
                <a:ea typeface="Archivo Black"/>
                <a:cs typeface="Archivo Black"/>
                <a:sym typeface="Archivo Black"/>
              </a:rPr>
              <a:t>tradicionales</a:t>
            </a:r>
            <a:r>
              <a:rPr lang="en-US" sz="12653">
                <a:solidFill>
                  <a:srgbClr val="423617"/>
                </a:solidFill>
                <a:latin typeface="Archivo Black"/>
                <a:ea typeface="Archivo Black"/>
                <a:cs typeface="Archivo Black"/>
                <a:sym typeface="Archivo Black"/>
              </a:rPr>
              <a:t> </a:t>
            </a:r>
          </a:p>
        </p:txBody>
      </p:sp>
      <p:sp>
        <p:nvSpPr>
          <p:cNvPr id="15" name="TextBox 15"/>
          <p:cNvSpPr txBox="1"/>
          <p:nvPr/>
        </p:nvSpPr>
        <p:spPr>
          <a:xfrm>
            <a:off x="3201676" y="6244279"/>
            <a:ext cx="12657126" cy="1056828"/>
          </a:xfrm>
          <a:prstGeom prst="rect">
            <a:avLst/>
          </a:prstGeom>
        </p:spPr>
        <p:txBody>
          <a:bodyPr lIns="0" tIns="0" rIns="0" bIns="0" rtlCol="0" anchor="t">
            <a:spAutoFit/>
          </a:bodyPr>
          <a:lstStyle/>
          <a:p>
            <a:pPr algn="ctr">
              <a:lnSpc>
                <a:spcPts val="4339"/>
              </a:lnSpc>
            </a:pPr>
            <a:r>
              <a:rPr lang="en-US" sz="3099" err="1">
                <a:solidFill>
                  <a:srgbClr val="423617"/>
                </a:solidFill>
                <a:latin typeface="Lilita One"/>
                <a:ea typeface="Lilita One"/>
                <a:cs typeface="Lilita One"/>
                <a:sym typeface="Lilita One"/>
              </a:rPr>
              <a:t>Valeska</a:t>
            </a:r>
            <a:r>
              <a:rPr lang="en-US" sz="3099">
                <a:solidFill>
                  <a:srgbClr val="423617"/>
                </a:solidFill>
                <a:latin typeface="Lilita One"/>
                <a:ea typeface="Lilita One"/>
                <a:cs typeface="Lilita One"/>
                <a:sym typeface="Lilita One"/>
              </a:rPr>
              <a:t> Cabrera, Pablo </a:t>
            </a:r>
            <a:r>
              <a:rPr lang="en-US" sz="3099" err="1">
                <a:solidFill>
                  <a:srgbClr val="423617"/>
                </a:solidFill>
                <a:latin typeface="Lilita One"/>
                <a:ea typeface="Lilita One"/>
                <a:cs typeface="Lilita One"/>
                <a:sym typeface="Lilita One"/>
              </a:rPr>
              <a:t>Garmon</a:t>
            </a:r>
            <a:r>
              <a:rPr lang="en-US" sz="3099">
                <a:solidFill>
                  <a:srgbClr val="423617"/>
                </a:solidFill>
                <a:latin typeface="Lilita One"/>
                <a:ea typeface="Lilita One"/>
                <a:cs typeface="Lilita One"/>
                <a:sym typeface="Lilita One"/>
              </a:rPr>
              <a:t>, </a:t>
            </a:r>
            <a:r>
              <a:rPr lang="en-US" sz="3099" err="1">
                <a:solidFill>
                  <a:srgbClr val="423617"/>
                </a:solidFill>
                <a:latin typeface="Lilita One"/>
                <a:ea typeface="Lilita One"/>
                <a:cs typeface="Lilita One"/>
                <a:sym typeface="Lilita One"/>
              </a:rPr>
              <a:t>Aitor</a:t>
            </a:r>
            <a:r>
              <a:rPr lang="en-US" sz="3099">
                <a:solidFill>
                  <a:srgbClr val="423617"/>
                </a:solidFill>
                <a:latin typeface="Lilita One"/>
                <a:ea typeface="Lilita One"/>
                <a:cs typeface="Lilita One"/>
                <a:sym typeface="Lilita One"/>
              </a:rPr>
              <a:t> Rodríguez, Guillermo Roldan </a:t>
            </a:r>
            <a:r>
              <a:rPr lang="es-ES" sz="3099">
                <a:solidFill>
                  <a:srgbClr val="423617"/>
                </a:solidFill>
                <a:latin typeface="Lilita One"/>
                <a:ea typeface="Lilita One"/>
                <a:cs typeface="Lilita One"/>
                <a:sym typeface="Lilita One"/>
              </a:rPr>
              <a:t>, Miguel Velasco , Sergio Sánchez y Cameron .</a:t>
            </a:r>
            <a:endParaRPr lang="en-US" sz="3099">
              <a:solidFill>
                <a:srgbClr val="423617"/>
              </a:solidFill>
              <a:latin typeface="Lilita One"/>
              <a:ea typeface="Lilita One"/>
              <a:cs typeface="Lilita One"/>
              <a:sym typeface="Lilita On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FFFF"/>
        </a:solidFill>
        <a:effectLst/>
      </p:bgPr>
    </p:bg>
    <p:spTree>
      <p:nvGrpSpPr>
        <p:cNvPr id="1" name=""/>
        <p:cNvGrpSpPr/>
        <p:nvPr/>
      </p:nvGrpSpPr>
      <p:grpSpPr>
        <a:xfrm>
          <a:off x="0" y="0"/>
          <a:ext cx="0" cy="0"/>
          <a:chOff x="0" y="0"/>
          <a:chExt cx="0" cy="0"/>
        </a:xfrm>
      </p:grpSpPr>
      <p:sp>
        <p:nvSpPr>
          <p:cNvPr id="2" name="TextBox 2"/>
          <p:cNvSpPr txBox="1"/>
          <p:nvPr/>
        </p:nvSpPr>
        <p:spPr>
          <a:xfrm>
            <a:off x="1414689" y="2281892"/>
            <a:ext cx="10651017" cy="8281035"/>
          </a:xfrm>
          <a:prstGeom prst="rect">
            <a:avLst/>
          </a:prstGeom>
        </p:spPr>
        <p:txBody>
          <a:bodyPr lIns="0" tIns="0" rIns="0" bIns="0" rtlCol="0" anchor="t">
            <a:spAutoFit/>
          </a:bodyPr>
          <a:lstStyle/>
          <a:p>
            <a:pPr algn="l">
              <a:lnSpc>
                <a:spcPts val="5040"/>
              </a:lnSpc>
            </a:pPr>
            <a:r>
              <a:rPr lang="en-US" sz="3600">
                <a:solidFill>
                  <a:srgbClr val="423617"/>
                </a:solidFill>
                <a:latin typeface="Coustard"/>
                <a:ea typeface="Coustard"/>
                <a:cs typeface="Coustard"/>
                <a:sym typeface="Coustard"/>
              </a:rPr>
              <a:t>La petanca es un juego que se originó en Francia, en la región de Provenza, a principios del siglo XX. Su nombre viene del provenzal “pè tanca”, que significa “pies juntos”, ya que los jugadores deben lanzar las bolas sin moverse. Surgió en 1907 como una adaptación del “jeu provençal”, cuando Jules Lenoir, un jugador con problemas físicos, propuso jugar sin desplazarse. El primer torneo se celebró en 1910 en La Ciotat. Desde entonces, la petanca se ha expandido por todo el mundo y es un deporte con competiciones internacionales.</a:t>
            </a:r>
          </a:p>
          <a:p>
            <a:pPr algn="l">
              <a:lnSpc>
                <a:spcPts val="5040"/>
              </a:lnSpc>
            </a:pPr>
            <a:endParaRPr lang="en-US" sz="3600">
              <a:solidFill>
                <a:srgbClr val="423617"/>
              </a:solidFill>
              <a:latin typeface="Coustard"/>
              <a:ea typeface="Coustard"/>
              <a:cs typeface="Coustard"/>
              <a:sym typeface="Coustard"/>
            </a:endParaRPr>
          </a:p>
        </p:txBody>
      </p:sp>
      <p:sp>
        <p:nvSpPr>
          <p:cNvPr id="3" name="Freeform 3"/>
          <p:cNvSpPr/>
          <p:nvPr/>
        </p:nvSpPr>
        <p:spPr>
          <a:xfrm rot="8656029">
            <a:off x="-3937461" y="-2316110"/>
            <a:ext cx="7315200" cy="3910307"/>
          </a:xfrm>
          <a:custGeom>
            <a:avLst/>
            <a:gdLst/>
            <a:ahLst/>
            <a:cxnLst/>
            <a:rect l="l" t="t" r="r" b="b"/>
            <a:pathLst>
              <a:path w="7315200" h="3910307">
                <a:moveTo>
                  <a:pt x="0" y="0"/>
                </a:moveTo>
                <a:lnTo>
                  <a:pt x="7315200" y="0"/>
                </a:lnTo>
                <a:lnTo>
                  <a:pt x="7315200" y="3910306"/>
                </a:lnTo>
                <a:lnTo>
                  <a:pt x="0" y="39103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sp>
        <p:nvSpPr>
          <p:cNvPr id="4" name="Freeform 4"/>
          <p:cNvSpPr/>
          <p:nvPr/>
        </p:nvSpPr>
        <p:spPr>
          <a:xfrm>
            <a:off x="-1974410" y="8505527"/>
            <a:ext cx="3389099" cy="4114800"/>
          </a:xfrm>
          <a:custGeom>
            <a:avLst/>
            <a:gdLst/>
            <a:ahLst/>
            <a:cxnLst/>
            <a:rect l="l" t="t" r="r" b="b"/>
            <a:pathLst>
              <a:path w="3389099" h="4114800">
                <a:moveTo>
                  <a:pt x="0" y="0"/>
                </a:moveTo>
                <a:lnTo>
                  <a:pt x="3389099" y="0"/>
                </a:lnTo>
                <a:lnTo>
                  <a:pt x="338909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5" name="Freeform 5"/>
          <p:cNvSpPr/>
          <p:nvPr/>
        </p:nvSpPr>
        <p:spPr>
          <a:xfrm>
            <a:off x="11570589" y="1603693"/>
            <a:ext cx="6717411" cy="8229600"/>
          </a:xfrm>
          <a:custGeom>
            <a:avLst/>
            <a:gdLst/>
            <a:ahLst/>
            <a:cxnLst/>
            <a:rect l="l" t="t" r="r" b="b"/>
            <a:pathLst>
              <a:path w="6717411" h="8229600">
                <a:moveTo>
                  <a:pt x="0" y="0"/>
                </a:moveTo>
                <a:lnTo>
                  <a:pt x="6717411" y="0"/>
                </a:lnTo>
                <a:lnTo>
                  <a:pt x="6717411" y="8229600"/>
                </a:lnTo>
                <a:lnTo>
                  <a:pt x="0" y="8229600"/>
                </a:lnTo>
                <a:lnTo>
                  <a:pt x="0" y="0"/>
                </a:lnTo>
                <a:close/>
              </a:path>
            </a:pathLst>
          </a:custGeom>
          <a:blipFill>
            <a:blip r:embed="rId6"/>
            <a:stretch>
              <a:fillRect/>
            </a:stretch>
          </a:blipFill>
        </p:spPr>
        <p:txBody>
          <a:bodyPr/>
          <a:lstStyle/>
          <a:p>
            <a:endParaRPr lang="es-ES"/>
          </a:p>
        </p:txBody>
      </p:sp>
      <p:sp>
        <p:nvSpPr>
          <p:cNvPr id="6" name="TextBox 6"/>
          <p:cNvSpPr txBox="1"/>
          <p:nvPr/>
        </p:nvSpPr>
        <p:spPr>
          <a:xfrm>
            <a:off x="1414689" y="866775"/>
            <a:ext cx="8185955" cy="1311911"/>
          </a:xfrm>
          <a:prstGeom prst="rect">
            <a:avLst/>
          </a:prstGeom>
        </p:spPr>
        <p:txBody>
          <a:bodyPr lIns="0" tIns="0" rIns="0" bIns="0" rtlCol="0" anchor="t">
            <a:spAutoFit/>
          </a:bodyPr>
          <a:lstStyle/>
          <a:p>
            <a:pPr algn="l">
              <a:lnSpc>
                <a:spcPts val="10639"/>
              </a:lnSpc>
            </a:pPr>
            <a:r>
              <a:rPr lang="en-US" sz="7599">
                <a:solidFill>
                  <a:srgbClr val="423617"/>
                </a:solidFill>
                <a:latin typeface="TC October"/>
                <a:ea typeface="TC October"/>
                <a:cs typeface="TC October"/>
                <a:sym typeface="TC October"/>
              </a:rPr>
              <a:t>La petanca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9FFFF"/>
        </a:solidFill>
        <a:effectLst/>
      </p:bgPr>
    </p:bg>
    <p:spTree>
      <p:nvGrpSpPr>
        <p:cNvPr id="1" name=""/>
        <p:cNvGrpSpPr/>
        <p:nvPr/>
      </p:nvGrpSpPr>
      <p:grpSpPr>
        <a:xfrm>
          <a:off x="0" y="0"/>
          <a:ext cx="0" cy="0"/>
          <a:chOff x="0" y="0"/>
          <a:chExt cx="0" cy="0"/>
        </a:xfrm>
      </p:grpSpPr>
      <p:sp>
        <p:nvSpPr>
          <p:cNvPr id="2" name="TextBox 2"/>
          <p:cNvSpPr txBox="1"/>
          <p:nvPr/>
        </p:nvSpPr>
        <p:spPr>
          <a:xfrm>
            <a:off x="897331" y="1300395"/>
            <a:ext cx="10838794" cy="8281035"/>
          </a:xfrm>
          <a:prstGeom prst="rect">
            <a:avLst/>
          </a:prstGeom>
        </p:spPr>
        <p:txBody>
          <a:bodyPr lIns="0" tIns="0" rIns="0" bIns="0" rtlCol="0" anchor="t">
            <a:spAutoFit/>
          </a:bodyPr>
          <a:lstStyle/>
          <a:p>
            <a:pPr algn="l">
              <a:lnSpc>
                <a:spcPts val="5040"/>
              </a:lnSpc>
            </a:pPr>
            <a:r>
              <a:rPr lang="en-US" sz="3600">
                <a:solidFill>
                  <a:srgbClr val="1E2223"/>
                </a:solidFill>
                <a:latin typeface="Coustard"/>
                <a:ea typeface="Coustard"/>
                <a:cs typeface="Coustard"/>
                <a:sym typeface="Coustard"/>
              </a:rPr>
              <a:t> </a:t>
            </a:r>
          </a:p>
          <a:p>
            <a:pPr algn="l">
              <a:lnSpc>
                <a:spcPts val="5040"/>
              </a:lnSpc>
            </a:pPr>
            <a:r>
              <a:rPr lang="en-US" sz="3600">
                <a:solidFill>
                  <a:srgbClr val="1E2223"/>
                </a:solidFill>
                <a:latin typeface="Lilita One"/>
                <a:ea typeface="Lilita One"/>
                <a:cs typeface="Lilita One"/>
                <a:sym typeface="Lilita One"/>
              </a:rPr>
              <a:t>Jugadores</a:t>
            </a:r>
            <a:r>
              <a:rPr lang="en-US" sz="3600">
                <a:solidFill>
                  <a:srgbClr val="423617"/>
                </a:solidFill>
                <a:latin typeface="Lilita One"/>
                <a:ea typeface="Lilita One"/>
                <a:cs typeface="Lilita One"/>
                <a:sym typeface="Lilita One"/>
              </a:rPr>
              <a:t>: </a:t>
            </a:r>
          </a:p>
          <a:p>
            <a:pPr algn="l">
              <a:lnSpc>
                <a:spcPts val="5040"/>
              </a:lnSpc>
            </a:pPr>
            <a:r>
              <a:rPr lang="en-US" sz="3600">
                <a:solidFill>
                  <a:srgbClr val="423617"/>
                </a:solidFill>
                <a:latin typeface="Coustard"/>
                <a:ea typeface="Coustard"/>
                <a:cs typeface="Coustard"/>
                <a:sym typeface="Coustard"/>
              </a:rPr>
              <a:t>Se juega entre dos equipos, que pueden tener 1, 2 o 3 jugadores cada uno.</a:t>
            </a:r>
          </a:p>
          <a:p>
            <a:pPr algn="l">
              <a:lnSpc>
                <a:spcPts val="5040"/>
              </a:lnSpc>
            </a:pPr>
            <a:r>
              <a:rPr lang="en-US" sz="3600">
                <a:solidFill>
                  <a:srgbClr val="1E2223"/>
                </a:solidFill>
                <a:latin typeface="Lilita One"/>
                <a:ea typeface="Lilita One"/>
                <a:cs typeface="Lilita One"/>
                <a:sym typeface="Lilita One"/>
              </a:rPr>
              <a:t>Material</a:t>
            </a:r>
            <a:r>
              <a:rPr lang="en-US" sz="3600">
                <a:solidFill>
                  <a:srgbClr val="423617"/>
                </a:solidFill>
                <a:latin typeface="Lilita One"/>
                <a:ea typeface="Lilita One"/>
                <a:cs typeface="Lilita One"/>
                <a:sym typeface="Lilita One"/>
              </a:rPr>
              <a:t>:</a:t>
            </a:r>
          </a:p>
          <a:p>
            <a:pPr algn="l">
              <a:lnSpc>
                <a:spcPts val="5040"/>
              </a:lnSpc>
            </a:pPr>
            <a:r>
              <a:rPr lang="en-US" sz="3600">
                <a:solidFill>
                  <a:srgbClr val="423617"/>
                </a:solidFill>
                <a:latin typeface="Coustard"/>
                <a:ea typeface="Coustard"/>
                <a:cs typeface="Coustard"/>
                <a:sym typeface="Coustard"/>
              </a:rPr>
              <a:t>Cada jugador tiene bolas metálicas (boules) y hay una bolita pequeña llamada " o "boliche".</a:t>
            </a:r>
          </a:p>
          <a:p>
            <a:pPr algn="l">
              <a:lnSpc>
                <a:spcPts val="5040"/>
              </a:lnSpc>
            </a:pPr>
            <a:r>
              <a:rPr lang="en-US" sz="3600">
                <a:solidFill>
                  <a:srgbClr val="1E2223"/>
                </a:solidFill>
                <a:latin typeface="Lilita One"/>
                <a:ea typeface="Lilita One"/>
                <a:cs typeface="Lilita One"/>
                <a:sym typeface="Lilita One"/>
              </a:rPr>
              <a:t>Objetivo</a:t>
            </a:r>
            <a:r>
              <a:rPr lang="en-US" sz="3600">
                <a:solidFill>
                  <a:srgbClr val="423617"/>
                </a:solidFill>
                <a:latin typeface="Lilita One"/>
                <a:ea typeface="Lilita One"/>
                <a:cs typeface="Lilita One"/>
                <a:sym typeface="Lilita One"/>
              </a:rPr>
              <a:t>: </a:t>
            </a:r>
          </a:p>
          <a:p>
            <a:pPr algn="l">
              <a:lnSpc>
                <a:spcPts val="5040"/>
              </a:lnSpc>
            </a:pPr>
            <a:r>
              <a:rPr lang="en-US" sz="3600">
                <a:solidFill>
                  <a:srgbClr val="423617"/>
                </a:solidFill>
                <a:latin typeface="Coustard"/>
                <a:ea typeface="Coustard"/>
                <a:cs typeface="Coustard"/>
                <a:sym typeface="Coustard"/>
              </a:rPr>
              <a:t>Lanzar tus bolas lo más cerca posible del boliche.</a:t>
            </a:r>
          </a:p>
          <a:p>
            <a:pPr algn="l">
              <a:lnSpc>
                <a:spcPts val="5040"/>
              </a:lnSpc>
            </a:pPr>
            <a:r>
              <a:rPr lang="en-US" sz="3600">
                <a:solidFill>
                  <a:srgbClr val="1E2223"/>
                </a:solidFill>
                <a:latin typeface="Lilita One"/>
                <a:ea typeface="Lilita One"/>
                <a:cs typeface="Lilita One"/>
                <a:sym typeface="Lilita One"/>
              </a:rPr>
              <a:t>Inicio del juego:</a:t>
            </a:r>
          </a:p>
          <a:p>
            <a:pPr algn="l">
              <a:lnSpc>
                <a:spcPts val="5040"/>
              </a:lnSpc>
            </a:pPr>
            <a:r>
              <a:rPr lang="en-US" sz="3600">
                <a:solidFill>
                  <a:srgbClr val="423617"/>
                </a:solidFill>
                <a:latin typeface="Coustard"/>
                <a:ea typeface="Coustard"/>
                <a:cs typeface="Coustard"/>
                <a:sym typeface="Coustard"/>
              </a:rPr>
              <a:t>Se lanza el boliche a unos 6-10 metros.</a:t>
            </a:r>
          </a:p>
          <a:p>
            <a:pPr algn="l">
              <a:lnSpc>
                <a:spcPts val="5040"/>
              </a:lnSpc>
            </a:pPr>
            <a:r>
              <a:rPr lang="en-US" sz="3600">
                <a:solidFill>
                  <a:srgbClr val="423617"/>
                </a:solidFill>
                <a:latin typeface="Coustard"/>
                <a:ea typeface="Coustard"/>
                <a:cs typeface="Coustard"/>
                <a:sym typeface="Coustard"/>
              </a:rPr>
              <a:t>Luego, un jugador lanza la primera bola.</a:t>
            </a:r>
          </a:p>
          <a:p>
            <a:pPr algn="l">
              <a:lnSpc>
                <a:spcPts val="5040"/>
              </a:lnSpc>
            </a:pPr>
            <a:endParaRPr lang="en-US" sz="3600">
              <a:solidFill>
                <a:srgbClr val="423617"/>
              </a:solidFill>
              <a:latin typeface="Coustard"/>
              <a:ea typeface="Coustard"/>
              <a:cs typeface="Coustard"/>
              <a:sym typeface="Coustard"/>
            </a:endParaRPr>
          </a:p>
        </p:txBody>
      </p:sp>
      <p:sp>
        <p:nvSpPr>
          <p:cNvPr id="3" name="Freeform 3"/>
          <p:cNvSpPr/>
          <p:nvPr/>
        </p:nvSpPr>
        <p:spPr>
          <a:xfrm rot="8656029">
            <a:off x="-3937461" y="-2316110"/>
            <a:ext cx="7315200" cy="3910307"/>
          </a:xfrm>
          <a:custGeom>
            <a:avLst/>
            <a:gdLst/>
            <a:ahLst/>
            <a:cxnLst/>
            <a:rect l="l" t="t" r="r" b="b"/>
            <a:pathLst>
              <a:path w="7315200" h="3910307">
                <a:moveTo>
                  <a:pt x="0" y="0"/>
                </a:moveTo>
                <a:lnTo>
                  <a:pt x="7315200" y="0"/>
                </a:lnTo>
                <a:lnTo>
                  <a:pt x="7315200" y="3910306"/>
                </a:lnTo>
                <a:lnTo>
                  <a:pt x="0" y="39103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sp>
        <p:nvSpPr>
          <p:cNvPr id="4" name="Freeform 4"/>
          <p:cNvSpPr/>
          <p:nvPr/>
        </p:nvSpPr>
        <p:spPr>
          <a:xfrm>
            <a:off x="-1974410" y="8505527"/>
            <a:ext cx="3389099" cy="4114800"/>
          </a:xfrm>
          <a:custGeom>
            <a:avLst/>
            <a:gdLst/>
            <a:ahLst/>
            <a:cxnLst/>
            <a:rect l="l" t="t" r="r" b="b"/>
            <a:pathLst>
              <a:path w="3389099" h="4114800">
                <a:moveTo>
                  <a:pt x="0" y="0"/>
                </a:moveTo>
                <a:lnTo>
                  <a:pt x="3389099" y="0"/>
                </a:lnTo>
                <a:lnTo>
                  <a:pt x="338909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5" name="Freeform 5"/>
          <p:cNvSpPr/>
          <p:nvPr/>
        </p:nvSpPr>
        <p:spPr>
          <a:xfrm>
            <a:off x="10995842" y="659154"/>
            <a:ext cx="6717411" cy="8229600"/>
          </a:xfrm>
          <a:custGeom>
            <a:avLst/>
            <a:gdLst/>
            <a:ahLst/>
            <a:cxnLst/>
            <a:rect l="l" t="t" r="r" b="b"/>
            <a:pathLst>
              <a:path w="6717411" h="8229600">
                <a:moveTo>
                  <a:pt x="0" y="0"/>
                </a:moveTo>
                <a:lnTo>
                  <a:pt x="6717411" y="0"/>
                </a:lnTo>
                <a:lnTo>
                  <a:pt x="6717411" y="8229600"/>
                </a:lnTo>
                <a:lnTo>
                  <a:pt x="0" y="8229600"/>
                </a:lnTo>
                <a:lnTo>
                  <a:pt x="0" y="0"/>
                </a:lnTo>
                <a:close/>
              </a:path>
            </a:pathLst>
          </a:custGeom>
          <a:blipFill>
            <a:blip r:embed="rId6"/>
            <a:stretch>
              <a:fillRect/>
            </a:stretch>
          </a:blipFill>
        </p:spPr>
        <p:txBody>
          <a:bodyPr/>
          <a:lstStyle/>
          <a:p>
            <a:endParaRPr lang="es-ES"/>
          </a:p>
        </p:txBody>
      </p:sp>
      <p:sp>
        <p:nvSpPr>
          <p:cNvPr id="6" name="TextBox 6"/>
          <p:cNvSpPr txBox="1"/>
          <p:nvPr/>
        </p:nvSpPr>
        <p:spPr>
          <a:xfrm>
            <a:off x="1414689" y="866775"/>
            <a:ext cx="8185955" cy="1311911"/>
          </a:xfrm>
          <a:prstGeom prst="rect">
            <a:avLst/>
          </a:prstGeom>
        </p:spPr>
        <p:txBody>
          <a:bodyPr lIns="0" tIns="0" rIns="0" bIns="0" rtlCol="0" anchor="t">
            <a:spAutoFit/>
          </a:bodyPr>
          <a:lstStyle/>
          <a:p>
            <a:pPr algn="l">
              <a:lnSpc>
                <a:spcPts val="10639"/>
              </a:lnSpc>
            </a:pPr>
            <a:r>
              <a:rPr lang="en-US" sz="7599">
                <a:solidFill>
                  <a:srgbClr val="423617"/>
                </a:solidFill>
                <a:latin typeface="TC October"/>
                <a:ea typeface="TC October"/>
                <a:cs typeface="TC October"/>
                <a:sym typeface="TC October"/>
              </a:rPr>
              <a:t>La petanca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FFFF"/>
        </a:solidFill>
        <a:effectLst/>
      </p:bgPr>
    </p:bg>
    <p:spTree>
      <p:nvGrpSpPr>
        <p:cNvPr id="1" name=""/>
        <p:cNvGrpSpPr/>
        <p:nvPr/>
      </p:nvGrpSpPr>
      <p:grpSpPr>
        <a:xfrm>
          <a:off x="0" y="0"/>
          <a:ext cx="0" cy="0"/>
          <a:chOff x="0" y="0"/>
          <a:chExt cx="0" cy="0"/>
        </a:xfrm>
      </p:grpSpPr>
      <p:sp>
        <p:nvSpPr>
          <p:cNvPr id="2" name="TextBox 2"/>
          <p:cNvSpPr txBox="1"/>
          <p:nvPr/>
        </p:nvSpPr>
        <p:spPr>
          <a:xfrm>
            <a:off x="929148" y="2512060"/>
            <a:ext cx="10838794" cy="7289165"/>
          </a:xfrm>
          <a:prstGeom prst="rect">
            <a:avLst/>
          </a:prstGeom>
        </p:spPr>
        <p:txBody>
          <a:bodyPr lIns="0" tIns="0" rIns="0" bIns="0" rtlCol="0" anchor="t">
            <a:spAutoFit/>
          </a:bodyPr>
          <a:lstStyle/>
          <a:p>
            <a:pPr algn="l">
              <a:lnSpc>
                <a:spcPts val="4339"/>
              </a:lnSpc>
            </a:pPr>
            <a:r>
              <a:rPr lang="en-US" sz="3099">
                <a:solidFill>
                  <a:srgbClr val="000000"/>
                </a:solidFill>
                <a:latin typeface="Lilita One"/>
                <a:ea typeface="Lilita One"/>
                <a:cs typeface="Lilita One"/>
                <a:sym typeface="Lilita One"/>
              </a:rPr>
              <a:t>Turnos:</a:t>
            </a:r>
          </a:p>
          <a:p>
            <a:pPr algn="l">
              <a:lnSpc>
                <a:spcPts val="4339"/>
              </a:lnSpc>
            </a:pPr>
            <a:r>
              <a:rPr lang="en-US" sz="3099">
                <a:solidFill>
                  <a:srgbClr val="423617"/>
                </a:solidFill>
                <a:latin typeface="Coustard"/>
                <a:ea typeface="Coustard"/>
                <a:cs typeface="Coustard"/>
                <a:sym typeface="Coustard"/>
              </a:rPr>
              <a:t>El equipo contrario lanza hasta colocar una bola más cerca del boliche.</a:t>
            </a:r>
          </a:p>
          <a:p>
            <a:pPr algn="l">
              <a:lnSpc>
                <a:spcPts val="4339"/>
              </a:lnSpc>
            </a:pPr>
            <a:r>
              <a:rPr lang="en-US" sz="3099">
                <a:solidFill>
                  <a:srgbClr val="423617"/>
                </a:solidFill>
                <a:latin typeface="Coustard"/>
                <a:ea typeface="Coustard"/>
                <a:cs typeface="Coustard"/>
                <a:sym typeface="Coustard"/>
              </a:rPr>
              <a:t>Cuando un equipo ya tiene la mejor posición, le toca lanzar al otro.</a:t>
            </a:r>
          </a:p>
          <a:p>
            <a:pPr algn="l">
              <a:lnSpc>
                <a:spcPts val="4339"/>
              </a:lnSpc>
            </a:pPr>
            <a:r>
              <a:rPr lang="en-US" sz="3099">
                <a:solidFill>
                  <a:srgbClr val="423617"/>
                </a:solidFill>
                <a:latin typeface="Coustard"/>
                <a:ea typeface="Coustard"/>
                <a:cs typeface="Coustard"/>
                <a:sym typeface="Coustard"/>
              </a:rPr>
              <a:t>Así hasta que se lanzan todas las bolas.</a:t>
            </a:r>
          </a:p>
          <a:p>
            <a:pPr algn="l">
              <a:lnSpc>
                <a:spcPts val="4339"/>
              </a:lnSpc>
            </a:pPr>
            <a:r>
              <a:rPr lang="en-US" sz="3099">
                <a:solidFill>
                  <a:srgbClr val="000000"/>
                </a:solidFill>
                <a:latin typeface="Lilita One"/>
                <a:ea typeface="Lilita One"/>
                <a:cs typeface="Lilita One"/>
                <a:sym typeface="Lilita One"/>
              </a:rPr>
              <a:t>Puntuación:</a:t>
            </a:r>
          </a:p>
          <a:p>
            <a:pPr algn="l">
              <a:lnSpc>
                <a:spcPts val="4339"/>
              </a:lnSpc>
            </a:pPr>
            <a:r>
              <a:rPr lang="en-US" sz="3099">
                <a:solidFill>
                  <a:srgbClr val="423617"/>
                </a:solidFill>
                <a:latin typeface="Coustard"/>
                <a:ea typeface="Coustard"/>
                <a:cs typeface="Coustard"/>
                <a:sym typeface="Coustard"/>
              </a:rPr>
              <a:t>Al final de cada ronda, el equipo que tiene la bola más cercana al boliche gana tantos puntos como bolas tenga más cerca que la mejor bola del rival.</a:t>
            </a:r>
          </a:p>
          <a:p>
            <a:pPr algn="l">
              <a:lnSpc>
                <a:spcPts val="4339"/>
              </a:lnSpc>
            </a:pPr>
            <a:r>
              <a:rPr lang="en-US" sz="3099">
                <a:solidFill>
                  <a:srgbClr val="000000"/>
                </a:solidFill>
                <a:latin typeface="Lilita One"/>
                <a:ea typeface="Lilita One"/>
                <a:cs typeface="Lilita One"/>
                <a:sym typeface="Lilita One"/>
              </a:rPr>
              <a:t>Victoria: </a:t>
            </a:r>
          </a:p>
          <a:p>
            <a:pPr algn="l">
              <a:lnSpc>
                <a:spcPts val="4339"/>
              </a:lnSpc>
            </a:pPr>
            <a:r>
              <a:rPr lang="en-US" sz="3099">
                <a:solidFill>
                  <a:srgbClr val="423617"/>
                </a:solidFill>
                <a:latin typeface="Coustard"/>
                <a:ea typeface="Coustard"/>
                <a:cs typeface="Coustard"/>
                <a:sym typeface="Coustard"/>
              </a:rPr>
              <a:t>Gana el equipo que llega primero a 13 puntos.</a:t>
            </a:r>
          </a:p>
          <a:p>
            <a:pPr algn="ctr">
              <a:lnSpc>
                <a:spcPts val="4339"/>
              </a:lnSpc>
            </a:pPr>
            <a:r>
              <a:rPr lang="en-US" sz="3099">
                <a:solidFill>
                  <a:srgbClr val="000000"/>
                </a:solidFill>
                <a:latin typeface="Arimo"/>
                <a:ea typeface="Arimo"/>
                <a:cs typeface="Arimo"/>
                <a:sym typeface="Arimo"/>
              </a:rPr>
              <a:t> </a:t>
            </a:r>
          </a:p>
          <a:p>
            <a:pPr algn="l">
              <a:lnSpc>
                <a:spcPts val="1679"/>
              </a:lnSpc>
            </a:pPr>
            <a:endParaRPr lang="en-US" sz="3099">
              <a:solidFill>
                <a:srgbClr val="000000"/>
              </a:solidFill>
              <a:latin typeface="Arimo"/>
              <a:ea typeface="Arimo"/>
              <a:cs typeface="Arimo"/>
              <a:sym typeface="Arimo"/>
            </a:endParaRPr>
          </a:p>
        </p:txBody>
      </p:sp>
      <p:sp>
        <p:nvSpPr>
          <p:cNvPr id="3" name="Freeform 3"/>
          <p:cNvSpPr/>
          <p:nvPr/>
        </p:nvSpPr>
        <p:spPr>
          <a:xfrm rot="8656029">
            <a:off x="-3937461" y="-2316110"/>
            <a:ext cx="7315200" cy="3910307"/>
          </a:xfrm>
          <a:custGeom>
            <a:avLst/>
            <a:gdLst/>
            <a:ahLst/>
            <a:cxnLst/>
            <a:rect l="l" t="t" r="r" b="b"/>
            <a:pathLst>
              <a:path w="7315200" h="3910307">
                <a:moveTo>
                  <a:pt x="0" y="0"/>
                </a:moveTo>
                <a:lnTo>
                  <a:pt x="7315200" y="0"/>
                </a:lnTo>
                <a:lnTo>
                  <a:pt x="7315200" y="3910306"/>
                </a:lnTo>
                <a:lnTo>
                  <a:pt x="0" y="39103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sp>
        <p:nvSpPr>
          <p:cNvPr id="4" name="Freeform 4"/>
          <p:cNvSpPr/>
          <p:nvPr/>
        </p:nvSpPr>
        <p:spPr>
          <a:xfrm>
            <a:off x="-1974410" y="8505527"/>
            <a:ext cx="3389099" cy="4114800"/>
          </a:xfrm>
          <a:custGeom>
            <a:avLst/>
            <a:gdLst/>
            <a:ahLst/>
            <a:cxnLst/>
            <a:rect l="l" t="t" r="r" b="b"/>
            <a:pathLst>
              <a:path w="3389099" h="4114800">
                <a:moveTo>
                  <a:pt x="0" y="0"/>
                </a:moveTo>
                <a:lnTo>
                  <a:pt x="3389099" y="0"/>
                </a:lnTo>
                <a:lnTo>
                  <a:pt x="338909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5" name="Freeform 5"/>
          <p:cNvSpPr/>
          <p:nvPr/>
        </p:nvSpPr>
        <p:spPr>
          <a:xfrm>
            <a:off x="10995842" y="659154"/>
            <a:ext cx="6717411" cy="8229600"/>
          </a:xfrm>
          <a:custGeom>
            <a:avLst/>
            <a:gdLst/>
            <a:ahLst/>
            <a:cxnLst/>
            <a:rect l="l" t="t" r="r" b="b"/>
            <a:pathLst>
              <a:path w="6717411" h="8229600">
                <a:moveTo>
                  <a:pt x="0" y="0"/>
                </a:moveTo>
                <a:lnTo>
                  <a:pt x="6717411" y="0"/>
                </a:lnTo>
                <a:lnTo>
                  <a:pt x="6717411" y="8229600"/>
                </a:lnTo>
                <a:lnTo>
                  <a:pt x="0" y="8229600"/>
                </a:lnTo>
                <a:lnTo>
                  <a:pt x="0" y="0"/>
                </a:lnTo>
                <a:close/>
              </a:path>
            </a:pathLst>
          </a:custGeom>
          <a:blipFill>
            <a:blip r:embed="rId6"/>
            <a:stretch>
              <a:fillRect/>
            </a:stretch>
          </a:blipFill>
        </p:spPr>
        <p:txBody>
          <a:bodyPr/>
          <a:lstStyle/>
          <a:p>
            <a:endParaRPr lang="es-ES"/>
          </a:p>
        </p:txBody>
      </p:sp>
      <p:sp>
        <p:nvSpPr>
          <p:cNvPr id="6" name="TextBox 6"/>
          <p:cNvSpPr txBox="1"/>
          <p:nvPr/>
        </p:nvSpPr>
        <p:spPr>
          <a:xfrm>
            <a:off x="1414689" y="866775"/>
            <a:ext cx="8185955" cy="1311911"/>
          </a:xfrm>
          <a:prstGeom prst="rect">
            <a:avLst/>
          </a:prstGeom>
        </p:spPr>
        <p:txBody>
          <a:bodyPr lIns="0" tIns="0" rIns="0" bIns="0" rtlCol="0" anchor="t">
            <a:spAutoFit/>
          </a:bodyPr>
          <a:lstStyle/>
          <a:p>
            <a:pPr algn="l">
              <a:lnSpc>
                <a:spcPts val="10639"/>
              </a:lnSpc>
            </a:pPr>
            <a:r>
              <a:rPr lang="en-US" sz="7599">
                <a:solidFill>
                  <a:srgbClr val="423617"/>
                </a:solidFill>
                <a:latin typeface="TC October"/>
                <a:ea typeface="TC October"/>
                <a:cs typeface="TC October"/>
                <a:sym typeface="TC October"/>
              </a:rPr>
              <a:t>La petanca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9FFFF"/>
        </a:solidFill>
        <a:effectLst/>
      </p:bgPr>
    </p:bg>
    <p:spTree>
      <p:nvGrpSpPr>
        <p:cNvPr id="1" name=""/>
        <p:cNvGrpSpPr/>
        <p:nvPr/>
      </p:nvGrpSpPr>
      <p:grpSpPr>
        <a:xfrm>
          <a:off x="0" y="0"/>
          <a:ext cx="0" cy="0"/>
          <a:chOff x="0" y="0"/>
          <a:chExt cx="0" cy="0"/>
        </a:xfrm>
      </p:grpSpPr>
      <p:sp>
        <p:nvSpPr>
          <p:cNvPr id="2" name="Freeform 2"/>
          <p:cNvSpPr/>
          <p:nvPr/>
        </p:nvSpPr>
        <p:spPr>
          <a:xfrm rot="9434714">
            <a:off x="16165060" y="-2362332"/>
            <a:ext cx="3389099" cy="4114800"/>
          </a:xfrm>
          <a:custGeom>
            <a:avLst/>
            <a:gdLst/>
            <a:ahLst/>
            <a:cxnLst/>
            <a:rect l="l" t="t" r="r" b="b"/>
            <a:pathLst>
              <a:path w="3389099" h="4114800">
                <a:moveTo>
                  <a:pt x="0" y="0"/>
                </a:moveTo>
                <a:lnTo>
                  <a:pt x="3389099" y="0"/>
                </a:lnTo>
                <a:lnTo>
                  <a:pt x="3389099"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sp>
        <p:nvSpPr>
          <p:cNvPr id="3" name="Freeform 3"/>
          <p:cNvSpPr/>
          <p:nvPr/>
        </p:nvSpPr>
        <p:spPr>
          <a:xfrm rot="8208028">
            <a:off x="16170780" y="8094086"/>
            <a:ext cx="5313842" cy="2328429"/>
          </a:xfrm>
          <a:custGeom>
            <a:avLst/>
            <a:gdLst/>
            <a:ahLst/>
            <a:cxnLst/>
            <a:rect l="l" t="t" r="r" b="b"/>
            <a:pathLst>
              <a:path w="5313842" h="2328429">
                <a:moveTo>
                  <a:pt x="0" y="0"/>
                </a:moveTo>
                <a:lnTo>
                  <a:pt x="5313842" y="0"/>
                </a:lnTo>
                <a:lnTo>
                  <a:pt x="5313842" y="2328428"/>
                </a:lnTo>
                <a:lnTo>
                  <a:pt x="0" y="23284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rot="-125444">
            <a:off x="797900" y="1971300"/>
            <a:ext cx="6731996" cy="5023877"/>
          </a:xfrm>
          <a:custGeom>
            <a:avLst/>
            <a:gdLst/>
            <a:ahLst/>
            <a:cxnLst/>
            <a:rect l="l" t="t" r="r" b="b"/>
            <a:pathLst>
              <a:path w="6731996" h="5023877">
                <a:moveTo>
                  <a:pt x="0" y="0"/>
                </a:moveTo>
                <a:lnTo>
                  <a:pt x="6731995" y="0"/>
                </a:lnTo>
                <a:lnTo>
                  <a:pt x="6731995" y="5023877"/>
                </a:lnTo>
                <a:lnTo>
                  <a:pt x="0" y="50238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TextBox 5"/>
          <p:cNvSpPr txBox="1"/>
          <p:nvPr/>
        </p:nvSpPr>
        <p:spPr>
          <a:xfrm>
            <a:off x="8204550" y="2391966"/>
            <a:ext cx="9220670" cy="7415529"/>
          </a:xfrm>
          <a:prstGeom prst="rect">
            <a:avLst/>
          </a:prstGeom>
        </p:spPr>
        <p:txBody>
          <a:bodyPr lIns="0" tIns="0" rIns="0" bIns="0" rtlCol="0" anchor="t">
            <a:spAutoFit/>
          </a:bodyPr>
          <a:lstStyle/>
          <a:p>
            <a:pPr algn="l">
              <a:lnSpc>
                <a:spcPts val="3920"/>
              </a:lnSpc>
            </a:pPr>
            <a:r>
              <a:rPr lang="en-US" sz="2800">
                <a:solidFill>
                  <a:srgbClr val="423617"/>
                </a:solidFill>
                <a:latin typeface="Coustard"/>
                <a:ea typeface="Coustard"/>
                <a:cs typeface="Coustard"/>
                <a:sym typeface="Coustard"/>
              </a:rPr>
              <a:t>Es un juego tradicional infantil, el cual es propio de toda Europa y fue extendido posteriormente a otros continentes, principalmente a América. También está presente en otras culturas, como en India, África o el Sudeste asiático. Según el país o la región el juego se conoce con distintos nombres.</a:t>
            </a:r>
          </a:p>
          <a:p>
            <a:pPr algn="l">
              <a:lnSpc>
                <a:spcPts val="3920"/>
              </a:lnSpc>
            </a:pPr>
            <a:endParaRPr lang="en-US" sz="2800">
              <a:solidFill>
                <a:srgbClr val="423617"/>
              </a:solidFill>
              <a:latin typeface="Coustard"/>
              <a:ea typeface="Coustard"/>
              <a:cs typeface="Coustard"/>
              <a:sym typeface="Coustard"/>
            </a:endParaRPr>
          </a:p>
          <a:p>
            <a:pPr algn="l">
              <a:lnSpc>
                <a:spcPts val="3920"/>
              </a:lnSpc>
            </a:pPr>
            <a:r>
              <a:rPr lang="en-US" sz="2800">
                <a:solidFill>
                  <a:srgbClr val="423617"/>
                </a:solidFill>
                <a:latin typeface="Coustard"/>
                <a:ea typeface="Coustard"/>
                <a:cs typeface="Coustard"/>
                <a:sym typeface="Coustard"/>
              </a:rPr>
              <a:t>Este juego ayuda a que los niños desarrollen la coordinación visión-motora, la agilidad, el movimiento y el equilibrio.</a:t>
            </a:r>
          </a:p>
          <a:p>
            <a:pPr algn="l">
              <a:lnSpc>
                <a:spcPts val="3920"/>
              </a:lnSpc>
            </a:pPr>
            <a:endParaRPr lang="en-US" sz="2800">
              <a:solidFill>
                <a:srgbClr val="423617"/>
              </a:solidFill>
              <a:latin typeface="Coustard"/>
              <a:ea typeface="Coustard"/>
              <a:cs typeface="Coustard"/>
              <a:sym typeface="Coustard"/>
            </a:endParaRPr>
          </a:p>
          <a:p>
            <a:pPr algn="l">
              <a:lnSpc>
                <a:spcPts val="3920"/>
              </a:lnSpc>
            </a:pPr>
            <a:r>
              <a:rPr lang="en-US" sz="2800">
                <a:solidFill>
                  <a:srgbClr val="423617"/>
                </a:solidFill>
                <a:latin typeface="Coustard"/>
                <a:ea typeface="Coustard"/>
                <a:cs typeface="Coustard"/>
                <a:sym typeface="Coustard"/>
              </a:rPr>
              <a:t> El circuito de la Rayuela , puede cambiar y es diferente en distintas ocasiones , puede ser una lista de 9 o 10 números. También se pueden dibujar las casillas de diferente manera .</a:t>
            </a:r>
          </a:p>
        </p:txBody>
      </p:sp>
      <p:sp>
        <p:nvSpPr>
          <p:cNvPr id="6" name="TextBox 6"/>
          <p:cNvSpPr txBox="1"/>
          <p:nvPr/>
        </p:nvSpPr>
        <p:spPr>
          <a:xfrm>
            <a:off x="8038630" y="1274421"/>
            <a:ext cx="5733933" cy="972212"/>
          </a:xfrm>
          <a:prstGeom prst="rect">
            <a:avLst/>
          </a:prstGeom>
        </p:spPr>
        <p:txBody>
          <a:bodyPr lIns="0" tIns="0" rIns="0" bIns="0" rtlCol="0" anchor="t">
            <a:spAutoFit/>
          </a:bodyPr>
          <a:lstStyle/>
          <a:p>
            <a:pPr algn="l">
              <a:lnSpc>
                <a:spcPts val="7838"/>
              </a:lnSpc>
            </a:pPr>
            <a:r>
              <a:rPr lang="en-US" sz="5598">
                <a:solidFill>
                  <a:srgbClr val="423617"/>
                </a:solidFill>
                <a:latin typeface="TC October"/>
                <a:ea typeface="TC October"/>
                <a:cs typeface="TC October"/>
                <a:sym typeface="TC October"/>
              </a:rPr>
              <a:t>La rayuela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FFFF"/>
        </a:solidFill>
        <a:effectLst/>
      </p:bgPr>
    </p:bg>
    <p:spTree>
      <p:nvGrpSpPr>
        <p:cNvPr id="1" name=""/>
        <p:cNvGrpSpPr/>
        <p:nvPr/>
      </p:nvGrpSpPr>
      <p:grpSpPr>
        <a:xfrm>
          <a:off x="0" y="0"/>
          <a:ext cx="0" cy="0"/>
          <a:chOff x="0" y="0"/>
          <a:chExt cx="0" cy="0"/>
        </a:xfrm>
      </p:grpSpPr>
      <p:sp>
        <p:nvSpPr>
          <p:cNvPr id="2" name="TextBox 2"/>
          <p:cNvSpPr txBox="1"/>
          <p:nvPr/>
        </p:nvSpPr>
        <p:spPr>
          <a:xfrm>
            <a:off x="1476684" y="2274920"/>
            <a:ext cx="11441828" cy="6605221"/>
          </a:xfrm>
          <a:prstGeom prst="rect">
            <a:avLst/>
          </a:prstGeom>
        </p:spPr>
        <p:txBody>
          <a:bodyPr lIns="0" tIns="0" rIns="0" bIns="0" rtlCol="0" anchor="t">
            <a:spAutoFit/>
          </a:bodyPr>
          <a:lstStyle/>
          <a:p>
            <a:pPr algn="l">
              <a:lnSpc>
                <a:spcPts val="5479"/>
              </a:lnSpc>
            </a:pPr>
            <a:r>
              <a:rPr lang="en-US" sz="3914">
                <a:solidFill>
                  <a:srgbClr val="423617"/>
                </a:solidFill>
                <a:latin typeface="Lilita One"/>
                <a:ea typeface="Lilita One"/>
                <a:cs typeface="Lilita One"/>
                <a:sym typeface="Lilita One"/>
              </a:rPr>
              <a:t> </a:t>
            </a:r>
            <a:r>
              <a:rPr lang="en-US" sz="3914">
                <a:solidFill>
                  <a:srgbClr val="000000"/>
                </a:solidFill>
                <a:latin typeface="Lilita One"/>
                <a:ea typeface="Lilita One"/>
                <a:cs typeface="Lilita One"/>
                <a:sym typeface="Lilita One"/>
              </a:rPr>
              <a:t>Jugadores</a:t>
            </a:r>
          </a:p>
          <a:p>
            <a:pPr marL="516442" lvl="1" indent="-258221" algn="l">
              <a:lnSpc>
                <a:spcPts val="3348"/>
              </a:lnSpc>
              <a:buFont typeface="Arial"/>
              <a:buChar char="•"/>
            </a:pPr>
            <a:r>
              <a:rPr lang="en-US" sz="2392">
                <a:solidFill>
                  <a:srgbClr val="423617"/>
                </a:solidFill>
                <a:latin typeface="Coustard"/>
                <a:ea typeface="Coustard"/>
                <a:cs typeface="Coustard"/>
                <a:sym typeface="Coustard"/>
              </a:rPr>
              <a:t>Puede jugar una o más personas, aunque suele ser un juego individual por turno.</a:t>
            </a:r>
          </a:p>
          <a:p>
            <a:pPr algn="l">
              <a:lnSpc>
                <a:spcPts val="5479"/>
              </a:lnSpc>
            </a:pPr>
            <a:r>
              <a:rPr lang="en-US" sz="3914">
                <a:solidFill>
                  <a:srgbClr val="000000"/>
                </a:solidFill>
                <a:latin typeface="Lilita One"/>
                <a:ea typeface="Lilita One"/>
                <a:cs typeface="Lilita One"/>
                <a:sym typeface="Lilita One"/>
              </a:rPr>
              <a:t>Material</a:t>
            </a:r>
          </a:p>
          <a:p>
            <a:pPr marL="492969" lvl="1" indent="-246485" algn="l">
              <a:lnSpc>
                <a:spcPts val="3196"/>
              </a:lnSpc>
              <a:buFont typeface="Arial"/>
              <a:buChar char="•"/>
            </a:pPr>
            <a:r>
              <a:rPr lang="en-US" sz="2283">
                <a:solidFill>
                  <a:srgbClr val="423617"/>
                </a:solidFill>
                <a:latin typeface="Coustard"/>
                <a:ea typeface="Coustard"/>
                <a:cs typeface="Coustard"/>
                <a:sym typeface="Coustard"/>
              </a:rPr>
              <a:t>Piedra u otro objeto pequeño para lanzar.</a:t>
            </a:r>
          </a:p>
          <a:p>
            <a:pPr marL="492969" lvl="1" indent="-246485" algn="l">
              <a:lnSpc>
                <a:spcPts val="3196"/>
              </a:lnSpc>
              <a:buFont typeface="Arial"/>
              <a:buChar char="•"/>
            </a:pPr>
            <a:r>
              <a:rPr lang="en-US" sz="2283">
                <a:solidFill>
                  <a:srgbClr val="423617"/>
                </a:solidFill>
                <a:latin typeface="Coustard"/>
                <a:ea typeface="Coustard"/>
                <a:cs typeface="Coustard"/>
                <a:sym typeface="Coustard"/>
              </a:rPr>
              <a:t>Espacio donde dibujar el circuito con casillas numeradas (tiza, lápiz, o pintura en el suelo).</a:t>
            </a:r>
          </a:p>
          <a:p>
            <a:pPr algn="l">
              <a:lnSpc>
                <a:spcPts val="5479"/>
              </a:lnSpc>
            </a:pPr>
            <a:r>
              <a:rPr lang="en-US" sz="3914">
                <a:solidFill>
                  <a:srgbClr val="000000"/>
                </a:solidFill>
                <a:latin typeface="Lilita One"/>
                <a:ea typeface="Lilita One"/>
                <a:cs typeface="Lilita One"/>
                <a:sym typeface="Lilita One"/>
              </a:rPr>
              <a:t>Objetivo </a:t>
            </a:r>
            <a:r>
              <a:rPr lang="en-US" sz="3914">
                <a:solidFill>
                  <a:srgbClr val="423617"/>
                </a:solidFill>
                <a:latin typeface="Lilita One"/>
                <a:ea typeface="Lilita One"/>
                <a:cs typeface="Lilita One"/>
                <a:sym typeface="Lilita One"/>
              </a:rPr>
              <a:t>:</a:t>
            </a:r>
          </a:p>
          <a:p>
            <a:pPr algn="l">
              <a:lnSpc>
                <a:spcPts val="2892"/>
              </a:lnSpc>
            </a:pPr>
            <a:r>
              <a:rPr lang="en-US" sz="2065">
                <a:solidFill>
                  <a:srgbClr val="423617"/>
                </a:solidFill>
                <a:latin typeface="Coustard"/>
                <a:ea typeface="Coustard"/>
                <a:cs typeface="Coustard"/>
                <a:sym typeface="Coustard"/>
              </a:rPr>
              <a:t>El objetivo es ser el primero en completar el recorrido de casillas numeradas (1 a 9 o 10). Para ganar, debes:</a:t>
            </a:r>
          </a:p>
          <a:p>
            <a:pPr marL="446021" lvl="1" indent="-223010" algn="l">
              <a:lnSpc>
                <a:spcPts val="2892"/>
              </a:lnSpc>
              <a:buFont typeface="Arial"/>
              <a:buChar char="•"/>
            </a:pPr>
            <a:r>
              <a:rPr lang="en-US" sz="2065">
                <a:solidFill>
                  <a:srgbClr val="423617"/>
                </a:solidFill>
                <a:latin typeface="Coustard"/>
                <a:ea typeface="Coustard"/>
                <a:cs typeface="Coustard"/>
                <a:sym typeface="Coustard"/>
              </a:rPr>
              <a:t>Lanzar la piedra a la casilla correcta en orden.</a:t>
            </a:r>
          </a:p>
          <a:p>
            <a:pPr marL="446021" lvl="1" indent="-223010" algn="l">
              <a:lnSpc>
                <a:spcPts val="2892"/>
              </a:lnSpc>
              <a:buFont typeface="Arial"/>
              <a:buChar char="•"/>
            </a:pPr>
            <a:r>
              <a:rPr lang="en-US" sz="2065">
                <a:solidFill>
                  <a:srgbClr val="423617"/>
                </a:solidFill>
                <a:latin typeface="Coustard"/>
                <a:ea typeface="Coustard"/>
                <a:cs typeface="Coustard"/>
                <a:sym typeface="Coustard"/>
              </a:rPr>
              <a:t>Saltar por las casillas sin pisar líneas ni la casilla con la piedra.</a:t>
            </a:r>
          </a:p>
          <a:p>
            <a:pPr marL="446021" lvl="1" indent="-223010" algn="l">
              <a:lnSpc>
                <a:spcPts val="2892"/>
              </a:lnSpc>
              <a:buFont typeface="Arial"/>
              <a:buChar char="•"/>
            </a:pPr>
            <a:r>
              <a:rPr lang="en-US" sz="2065">
                <a:solidFill>
                  <a:srgbClr val="423617"/>
                </a:solidFill>
                <a:latin typeface="Coustard"/>
                <a:ea typeface="Coustard"/>
                <a:cs typeface="Coustard"/>
                <a:sym typeface="Coustard"/>
              </a:rPr>
              <a:t>Hacer el recorrido de ida y vuelta recogiendo la piedra sin errores.</a:t>
            </a:r>
          </a:p>
          <a:p>
            <a:pPr marL="446021" lvl="1" indent="-223010" algn="l">
              <a:lnSpc>
                <a:spcPts val="2892"/>
              </a:lnSpc>
              <a:buFont typeface="Arial"/>
              <a:buChar char="•"/>
            </a:pPr>
            <a:r>
              <a:rPr lang="en-US" sz="2065">
                <a:solidFill>
                  <a:srgbClr val="423617"/>
                </a:solidFill>
                <a:latin typeface="Coustard"/>
                <a:ea typeface="Coustard"/>
                <a:cs typeface="Coustard"/>
                <a:sym typeface="Coustard"/>
              </a:rPr>
              <a:t>Repetir hasta llegar a la última casilla.</a:t>
            </a:r>
          </a:p>
          <a:p>
            <a:pPr algn="l">
              <a:lnSpc>
                <a:spcPts val="2435"/>
              </a:lnSpc>
            </a:pPr>
            <a:endParaRPr lang="en-US" sz="2065">
              <a:solidFill>
                <a:srgbClr val="423617"/>
              </a:solidFill>
              <a:latin typeface="Coustard"/>
              <a:ea typeface="Coustard"/>
              <a:cs typeface="Coustard"/>
              <a:sym typeface="Coustard"/>
            </a:endParaRPr>
          </a:p>
        </p:txBody>
      </p:sp>
      <p:sp>
        <p:nvSpPr>
          <p:cNvPr id="3" name="Freeform 3"/>
          <p:cNvSpPr/>
          <p:nvPr/>
        </p:nvSpPr>
        <p:spPr>
          <a:xfrm rot="9070556">
            <a:off x="-2048508" y="-3228056"/>
            <a:ext cx="4941354" cy="4114800"/>
          </a:xfrm>
          <a:custGeom>
            <a:avLst/>
            <a:gdLst/>
            <a:ahLst/>
            <a:cxnLst/>
            <a:rect l="l" t="t" r="r" b="b"/>
            <a:pathLst>
              <a:path w="4941354" h="4114800">
                <a:moveTo>
                  <a:pt x="0" y="0"/>
                </a:moveTo>
                <a:lnTo>
                  <a:pt x="4941353" y="0"/>
                </a:lnTo>
                <a:lnTo>
                  <a:pt x="494135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sp>
        <p:nvSpPr>
          <p:cNvPr id="4" name="Freeform 4"/>
          <p:cNvSpPr/>
          <p:nvPr/>
        </p:nvSpPr>
        <p:spPr>
          <a:xfrm rot="6964243">
            <a:off x="-1182070" y="8105590"/>
            <a:ext cx="2364140" cy="4114800"/>
          </a:xfrm>
          <a:custGeom>
            <a:avLst/>
            <a:gdLst/>
            <a:ahLst/>
            <a:cxnLst/>
            <a:rect l="l" t="t" r="r" b="b"/>
            <a:pathLst>
              <a:path w="2364140" h="4114800">
                <a:moveTo>
                  <a:pt x="0" y="0"/>
                </a:moveTo>
                <a:lnTo>
                  <a:pt x="2364140" y="0"/>
                </a:lnTo>
                <a:lnTo>
                  <a:pt x="236414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5" name="Freeform 5"/>
          <p:cNvSpPr/>
          <p:nvPr/>
        </p:nvSpPr>
        <p:spPr>
          <a:xfrm>
            <a:off x="11351907" y="1028700"/>
            <a:ext cx="7231761" cy="8229600"/>
          </a:xfrm>
          <a:custGeom>
            <a:avLst/>
            <a:gdLst/>
            <a:ahLst/>
            <a:cxnLst/>
            <a:rect l="l" t="t" r="r" b="b"/>
            <a:pathLst>
              <a:path w="7231761" h="8229600">
                <a:moveTo>
                  <a:pt x="0" y="0"/>
                </a:moveTo>
                <a:lnTo>
                  <a:pt x="7231761" y="0"/>
                </a:lnTo>
                <a:lnTo>
                  <a:pt x="7231761" y="8229600"/>
                </a:lnTo>
                <a:lnTo>
                  <a:pt x="0" y="8229600"/>
                </a:lnTo>
                <a:lnTo>
                  <a:pt x="0" y="0"/>
                </a:lnTo>
                <a:close/>
              </a:path>
            </a:pathLst>
          </a:custGeom>
          <a:blipFill>
            <a:blip r:embed="rId6"/>
            <a:stretch>
              <a:fillRect/>
            </a:stretch>
          </a:blipFill>
        </p:spPr>
        <p:txBody>
          <a:bodyPr/>
          <a:lstStyle/>
          <a:p>
            <a:endParaRPr lang="es-ES"/>
          </a:p>
        </p:txBody>
      </p:sp>
      <p:sp>
        <p:nvSpPr>
          <p:cNvPr id="6" name="TextBox 6"/>
          <p:cNvSpPr txBox="1"/>
          <p:nvPr/>
        </p:nvSpPr>
        <p:spPr>
          <a:xfrm>
            <a:off x="1194620" y="866775"/>
            <a:ext cx="8115300" cy="1311939"/>
          </a:xfrm>
          <a:prstGeom prst="rect">
            <a:avLst/>
          </a:prstGeom>
        </p:spPr>
        <p:txBody>
          <a:bodyPr lIns="0" tIns="0" rIns="0" bIns="0" rtlCol="0" anchor="t">
            <a:spAutoFit/>
          </a:bodyPr>
          <a:lstStyle/>
          <a:p>
            <a:pPr algn="l">
              <a:lnSpc>
                <a:spcPts val="10638"/>
              </a:lnSpc>
            </a:pPr>
            <a:r>
              <a:rPr lang="en-US" sz="7598">
                <a:solidFill>
                  <a:srgbClr val="423617"/>
                </a:solidFill>
                <a:latin typeface="TC October"/>
                <a:ea typeface="TC October"/>
                <a:cs typeface="TC October"/>
                <a:sym typeface="TC October"/>
              </a:rPr>
              <a:t>la rayuela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FFFF"/>
        </a:solidFill>
        <a:effectLst/>
      </p:bgPr>
    </p:bg>
    <p:spTree>
      <p:nvGrpSpPr>
        <p:cNvPr id="1" name=""/>
        <p:cNvGrpSpPr/>
        <p:nvPr/>
      </p:nvGrpSpPr>
      <p:grpSpPr>
        <a:xfrm>
          <a:off x="0" y="0"/>
          <a:ext cx="0" cy="0"/>
          <a:chOff x="0" y="0"/>
          <a:chExt cx="0" cy="0"/>
        </a:xfrm>
      </p:grpSpPr>
      <p:sp>
        <p:nvSpPr>
          <p:cNvPr id="2" name="Freeform 2"/>
          <p:cNvSpPr/>
          <p:nvPr/>
        </p:nvSpPr>
        <p:spPr>
          <a:xfrm rot="9434714">
            <a:off x="16181652" y="-2362332"/>
            <a:ext cx="3389099" cy="4114800"/>
          </a:xfrm>
          <a:custGeom>
            <a:avLst/>
            <a:gdLst/>
            <a:ahLst/>
            <a:cxnLst/>
            <a:rect l="l" t="t" r="r" b="b"/>
            <a:pathLst>
              <a:path w="3389099" h="4114800">
                <a:moveTo>
                  <a:pt x="0" y="0"/>
                </a:moveTo>
                <a:lnTo>
                  <a:pt x="3389099" y="0"/>
                </a:lnTo>
                <a:lnTo>
                  <a:pt x="3389099"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sp>
        <p:nvSpPr>
          <p:cNvPr id="3" name="Freeform 3"/>
          <p:cNvSpPr/>
          <p:nvPr/>
        </p:nvSpPr>
        <p:spPr>
          <a:xfrm rot="8208028">
            <a:off x="16170780" y="8094086"/>
            <a:ext cx="5313842" cy="2328429"/>
          </a:xfrm>
          <a:custGeom>
            <a:avLst/>
            <a:gdLst/>
            <a:ahLst/>
            <a:cxnLst/>
            <a:rect l="l" t="t" r="r" b="b"/>
            <a:pathLst>
              <a:path w="5313842" h="2328429">
                <a:moveTo>
                  <a:pt x="0" y="0"/>
                </a:moveTo>
                <a:lnTo>
                  <a:pt x="5313842" y="0"/>
                </a:lnTo>
                <a:lnTo>
                  <a:pt x="5313842" y="2328428"/>
                </a:lnTo>
                <a:lnTo>
                  <a:pt x="0" y="23284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rot="5400000">
            <a:off x="-2134342" y="1823272"/>
            <a:ext cx="7623000" cy="3725741"/>
          </a:xfrm>
          <a:custGeom>
            <a:avLst/>
            <a:gdLst/>
            <a:ahLst/>
            <a:cxnLst/>
            <a:rect l="l" t="t" r="r" b="b"/>
            <a:pathLst>
              <a:path w="7623000" h="3725741">
                <a:moveTo>
                  <a:pt x="0" y="0"/>
                </a:moveTo>
                <a:lnTo>
                  <a:pt x="7623001" y="0"/>
                </a:lnTo>
                <a:lnTo>
                  <a:pt x="7623001" y="3725741"/>
                </a:lnTo>
                <a:lnTo>
                  <a:pt x="0" y="3725741"/>
                </a:lnTo>
                <a:lnTo>
                  <a:pt x="0" y="0"/>
                </a:lnTo>
                <a:close/>
              </a:path>
            </a:pathLst>
          </a:custGeom>
          <a:blipFill>
            <a:blip r:embed="rId6"/>
            <a:stretch>
              <a:fillRect/>
            </a:stretch>
          </a:blipFill>
        </p:spPr>
        <p:txBody>
          <a:bodyPr/>
          <a:lstStyle/>
          <a:p>
            <a:endParaRPr lang="es-ES"/>
          </a:p>
        </p:txBody>
      </p:sp>
      <p:sp>
        <p:nvSpPr>
          <p:cNvPr id="5" name="Freeform 5"/>
          <p:cNvSpPr/>
          <p:nvPr/>
        </p:nvSpPr>
        <p:spPr>
          <a:xfrm>
            <a:off x="2598461" y="6172200"/>
            <a:ext cx="2872879" cy="4114800"/>
          </a:xfrm>
          <a:custGeom>
            <a:avLst/>
            <a:gdLst/>
            <a:ahLst/>
            <a:cxnLst/>
            <a:rect l="l" t="t" r="r" b="b"/>
            <a:pathLst>
              <a:path w="2872879" h="4114800">
                <a:moveTo>
                  <a:pt x="0" y="0"/>
                </a:moveTo>
                <a:lnTo>
                  <a:pt x="2872878" y="0"/>
                </a:lnTo>
                <a:lnTo>
                  <a:pt x="2872878"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ES"/>
          </a:p>
        </p:txBody>
      </p:sp>
      <p:sp>
        <p:nvSpPr>
          <p:cNvPr id="6" name="TextBox 6"/>
          <p:cNvSpPr txBox="1"/>
          <p:nvPr/>
        </p:nvSpPr>
        <p:spPr>
          <a:xfrm>
            <a:off x="6006300" y="1504329"/>
            <a:ext cx="11869902" cy="7940037"/>
          </a:xfrm>
          <a:prstGeom prst="rect">
            <a:avLst/>
          </a:prstGeom>
        </p:spPr>
        <p:txBody>
          <a:bodyPr lIns="0" tIns="0" rIns="0" bIns="0" rtlCol="0" anchor="t">
            <a:spAutoFit/>
          </a:bodyPr>
          <a:lstStyle/>
          <a:p>
            <a:pPr algn="l">
              <a:lnSpc>
                <a:spcPts val="3360"/>
              </a:lnSpc>
              <a:spcBef>
                <a:spcPct val="0"/>
              </a:spcBef>
            </a:pPr>
            <a:r>
              <a:rPr lang="en-US" sz="2400">
                <a:solidFill>
                  <a:srgbClr val="423617"/>
                </a:solidFill>
                <a:latin typeface="Coustard"/>
                <a:ea typeface="Coustard"/>
                <a:cs typeface="Coustard"/>
                <a:sym typeface="Coustard"/>
              </a:rPr>
              <a:t>El juego de las sillas musicales tiene sus raíces en juegos tradicionales europeos que combinaban música, movimiento y competencia física. Se cree que su origen se remonta al siglo XIX, cuando en las fiestas y reuniones sociales de Europa se buscaban actividades entretenidas para grupos de personas de todas las edades.</a:t>
            </a:r>
          </a:p>
          <a:p>
            <a:pPr algn="l">
              <a:lnSpc>
                <a:spcPts val="3360"/>
              </a:lnSpc>
              <a:spcBef>
                <a:spcPct val="0"/>
              </a:spcBef>
            </a:pPr>
            <a:r>
              <a:rPr lang="en-US" sz="2400">
                <a:solidFill>
                  <a:srgbClr val="423617"/>
                </a:solidFill>
                <a:latin typeface="Coustard"/>
                <a:ea typeface="Coustard"/>
                <a:cs typeface="Coustard"/>
                <a:sym typeface="Coustard"/>
              </a:rPr>
              <a:t>En ese tiempo, la música en vivo y los bailes eran parte fundamental del entretenimiento, y se empezaron a incorporar juegos que unieran la música con la interacción física. </a:t>
            </a:r>
          </a:p>
          <a:p>
            <a:pPr algn="l">
              <a:lnSpc>
                <a:spcPts val="3360"/>
              </a:lnSpc>
              <a:spcBef>
                <a:spcPct val="0"/>
              </a:spcBef>
            </a:pPr>
            <a:r>
              <a:rPr lang="en-US" sz="2400">
                <a:solidFill>
                  <a:srgbClr val="423617"/>
                </a:solidFill>
                <a:latin typeface="Coustard"/>
                <a:ea typeface="Coustard"/>
                <a:cs typeface="Coustard"/>
                <a:sym typeface="Coustard"/>
              </a:rPr>
              <a:t>El juego de las sillas musicales surge como una evolución de estos juegos, mezclando el ritmo de la música con la rapidez y agilidad para sentarse.</a:t>
            </a:r>
          </a:p>
          <a:p>
            <a:pPr algn="l">
              <a:lnSpc>
                <a:spcPts val="3360"/>
              </a:lnSpc>
              <a:spcBef>
                <a:spcPct val="0"/>
              </a:spcBef>
            </a:pPr>
            <a:r>
              <a:rPr lang="en-US" sz="2400">
                <a:solidFill>
                  <a:srgbClr val="423617"/>
                </a:solidFill>
                <a:latin typeface="Coustard"/>
                <a:ea typeface="Coustard"/>
                <a:cs typeface="Coustard"/>
                <a:sym typeface="Coustard"/>
              </a:rPr>
              <a:t>Aunque no hay un registro exacto de su creación, este juego se popularizó rápidamente porque no necesitaba materiales complicados, podía jugarse con muchas personas, y fomentaba la diversión en grupo. A lo largo del tiempo, el juego fue adoptado y adaptado en distintas culturas y países, manteniendo su esencia y popularidad hasta hoy.</a:t>
            </a:r>
          </a:p>
          <a:p>
            <a:pPr algn="l">
              <a:lnSpc>
                <a:spcPts val="3360"/>
              </a:lnSpc>
              <a:spcBef>
                <a:spcPct val="0"/>
              </a:spcBef>
            </a:pPr>
            <a:r>
              <a:rPr lang="en-US" sz="2400">
                <a:solidFill>
                  <a:srgbClr val="423617"/>
                </a:solidFill>
                <a:latin typeface="Coustard"/>
                <a:ea typeface="Coustard"/>
                <a:cs typeface="Coustard"/>
                <a:sym typeface="Coustard"/>
              </a:rPr>
              <a:t>Este juego también se ha utilizado en escuelas, campamentos y eventos familiares para fomentar el trabajo en equipo, la rapidez de reflejos y la atención, además de ser una manera sana de socializar y competir en un ambiente alegre y seguro.</a:t>
            </a:r>
          </a:p>
        </p:txBody>
      </p:sp>
      <p:sp>
        <p:nvSpPr>
          <p:cNvPr id="7" name="TextBox 7"/>
          <p:cNvSpPr txBox="1"/>
          <p:nvPr/>
        </p:nvSpPr>
        <p:spPr>
          <a:xfrm>
            <a:off x="7859160" y="362571"/>
            <a:ext cx="7094476" cy="1179858"/>
          </a:xfrm>
          <a:prstGeom prst="rect">
            <a:avLst/>
          </a:prstGeom>
        </p:spPr>
        <p:txBody>
          <a:bodyPr lIns="0" tIns="0" rIns="0" bIns="0" rtlCol="0" anchor="t">
            <a:spAutoFit/>
          </a:bodyPr>
          <a:lstStyle/>
          <a:p>
            <a:pPr algn="ctr">
              <a:lnSpc>
                <a:spcPts val="9518"/>
              </a:lnSpc>
            </a:pPr>
            <a:r>
              <a:rPr lang="en-US" sz="6798">
                <a:solidFill>
                  <a:srgbClr val="423617"/>
                </a:solidFill>
                <a:latin typeface="TC October"/>
                <a:ea typeface="TC October"/>
                <a:cs typeface="TC October"/>
                <a:sym typeface="TC October"/>
              </a:rPr>
              <a:t>LAS SILLAS MUSICALES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FFFF"/>
        </a:solidFill>
        <a:effectLst/>
      </p:bgPr>
    </p:bg>
    <p:spTree>
      <p:nvGrpSpPr>
        <p:cNvPr id="1" name=""/>
        <p:cNvGrpSpPr/>
        <p:nvPr/>
      </p:nvGrpSpPr>
      <p:grpSpPr>
        <a:xfrm>
          <a:off x="0" y="0"/>
          <a:ext cx="0" cy="0"/>
          <a:chOff x="0" y="0"/>
          <a:chExt cx="0" cy="0"/>
        </a:xfrm>
      </p:grpSpPr>
      <p:sp>
        <p:nvSpPr>
          <p:cNvPr id="2" name="Freeform 2"/>
          <p:cNvSpPr/>
          <p:nvPr/>
        </p:nvSpPr>
        <p:spPr>
          <a:xfrm rot="8656029">
            <a:off x="-3937461" y="-2316110"/>
            <a:ext cx="7315200" cy="3910307"/>
          </a:xfrm>
          <a:custGeom>
            <a:avLst/>
            <a:gdLst/>
            <a:ahLst/>
            <a:cxnLst/>
            <a:rect l="l" t="t" r="r" b="b"/>
            <a:pathLst>
              <a:path w="7315200" h="3910307">
                <a:moveTo>
                  <a:pt x="0" y="0"/>
                </a:moveTo>
                <a:lnTo>
                  <a:pt x="7315200" y="0"/>
                </a:lnTo>
                <a:lnTo>
                  <a:pt x="7315200" y="3910306"/>
                </a:lnTo>
                <a:lnTo>
                  <a:pt x="0" y="39103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sp>
        <p:nvSpPr>
          <p:cNvPr id="3" name="Freeform 3"/>
          <p:cNvSpPr/>
          <p:nvPr/>
        </p:nvSpPr>
        <p:spPr>
          <a:xfrm>
            <a:off x="-1974410" y="8505527"/>
            <a:ext cx="3389099" cy="4114800"/>
          </a:xfrm>
          <a:custGeom>
            <a:avLst/>
            <a:gdLst/>
            <a:ahLst/>
            <a:cxnLst/>
            <a:rect l="l" t="t" r="r" b="b"/>
            <a:pathLst>
              <a:path w="3389099" h="4114800">
                <a:moveTo>
                  <a:pt x="0" y="0"/>
                </a:moveTo>
                <a:lnTo>
                  <a:pt x="3389099" y="0"/>
                </a:lnTo>
                <a:lnTo>
                  <a:pt x="338909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414689" y="1752081"/>
            <a:ext cx="9911253" cy="9018215"/>
          </a:xfrm>
          <a:prstGeom prst="rect">
            <a:avLst/>
          </a:prstGeom>
        </p:spPr>
        <p:txBody>
          <a:bodyPr lIns="0" tIns="0" rIns="0" bIns="0" rtlCol="0" anchor="t">
            <a:spAutoFit/>
          </a:bodyPr>
          <a:lstStyle/>
          <a:p>
            <a:pPr algn="l">
              <a:lnSpc>
                <a:spcPts val="3583"/>
              </a:lnSpc>
            </a:pPr>
            <a:r>
              <a:rPr lang="en-US" sz="2559">
                <a:solidFill>
                  <a:srgbClr val="1E2223"/>
                </a:solidFill>
                <a:latin typeface="Lilita One"/>
                <a:ea typeface="Lilita One"/>
                <a:cs typeface="Lilita One"/>
                <a:sym typeface="Lilita One"/>
              </a:rPr>
              <a:t>Jugadores</a:t>
            </a:r>
          </a:p>
          <a:p>
            <a:pPr marL="473734" lvl="1" indent="-236867" algn="l">
              <a:lnSpc>
                <a:spcPts val="3071"/>
              </a:lnSpc>
              <a:buFont typeface="Arial"/>
              <a:buChar char="•"/>
            </a:pPr>
            <a:r>
              <a:rPr lang="en-US" sz="2194">
                <a:solidFill>
                  <a:srgbClr val="423617"/>
                </a:solidFill>
                <a:latin typeface="Coustard"/>
                <a:ea typeface="Coustard"/>
                <a:cs typeface="Coustard"/>
                <a:sym typeface="Coustard"/>
              </a:rPr>
              <a:t>Se juega con un grupo de personas, generalmente mínimo 3 o 4 jugadores, sin límite máximo.</a:t>
            </a:r>
          </a:p>
          <a:p>
            <a:pPr marL="473734" lvl="1" indent="-236867" algn="l">
              <a:lnSpc>
                <a:spcPts val="3071"/>
              </a:lnSpc>
              <a:buFont typeface="Arial"/>
              <a:buChar char="•"/>
            </a:pPr>
            <a:r>
              <a:rPr lang="en-US" sz="2194">
                <a:solidFill>
                  <a:srgbClr val="423617"/>
                </a:solidFill>
                <a:latin typeface="Coustard"/>
                <a:ea typeface="Coustard"/>
                <a:cs typeface="Coustard"/>
                <a:sym typeface="Coustard"/>
              </a:rPr>
              <a:t>Es ideal para niños, pero también disfrutan adultos en fiestas o eventos sociales.</a:t>
            </a:r>
          </a:p>
          <a:p>
            <a:pPr algn="l">
              <a:lnSpc>
                <a:spcPts val="3583"/>
              </a:lnSpc>
            </a:pPr>
            <a:r>
              <a:rPr lang="en-US" sz="2559">
                <a:solidFill>
                  <a:srgbClr val="1E2223"/>
                </a:solidFill>
                <a:latin typeface="Lilita One"/>
                <a:ea typeface="Lilita One"/>
                <a:cs typeface="Lilita One"/>
                <a:sym typeface="Lilita One"/>
              </a:rPr>
              <a:t>Explicación del juego</a:t>
            </a:r>
          </a:p>
          <a:p>
            <a:pPr marL="473734" lvl="1" indent="-236867" algn="l">
              <a:lnSpc>
                <a:spcPts val="3071"/>
              </a:lnSpc>
              <a:buAutoNum type="arabicPeriod"/>
            </a:pPr>
            <a:r>
              <a:rPr lang="en-US" sz="2194">
                <a:solidFill>
                  <a:srgbClr val="423617"/>
                </a:solidFill>
                <a:latin typeface="Coustard"/>
                <a:ea typeface="Coustard"/>
                <a:cs typeface="Coustard"/>
                <a:sym typeface="Coustard"/>
              </a:rPr>
              <a:t>Se colocan sillas en círculo, siempre una menos que el número de jugadores.</a:t>
            </a:r>
          </a:p>
          <a:p>
            <a:pPr marL="473734" lvl="1" indent="-236867" algn="l">
              <a:lnSpc>
                <a:spcPts val="3071"/>
              </a:lnSpc>
              <a:buAutoNum type="arabicPeriod"/>
            </a:pPr>
            <a:r>
              <a:rPr lang="en-US" sz="2194">
                <a:solidFill>
                  <a:srgbClr val="423617"/>
                </a:solidFill>
                <a:latin typeface="Coustard"/>
                <a:ea typeface="Coustard"/>
                <a:cs typeface="Coustard"/>
                <a:sym typeface="Coustard"/>
              </a:rPr>
              <a:t>Mientras la música suena, los jugadores caminan o corren alrededor de las sillas.</a:t>
            </a:r>
          </a:p>
          <a:p>
            <a:pPr marL="473734" lvl="1" indent="-236867" algn="l">
              <a:lnSpc>
                <a:spcPts val="3071"/>
              </a:lnSpc>
              <a:buAutoNum type="arabicPeriod"/>
            </a:pPr>
            <a:r>
              <a:rPr lang="en-US" sz="2194">
                <a:solidFill>
                  <a:srgbClr val="423617"/>
                </a:solidFill>
                <a:latin typeface="Coustard"/>
                <a:ea typeface="Coustard"/>
                <a:cs typeface="Coustard"/>
                <a:sym typeface="Coustard"/>
              </a:rPr>
              <a:t>Cuando la música se detiene, todos deben sentarse rápidamente en una silla.</a:t>
            </a:r>
          </a:p>
          <a:p>
            <a:pPr marL="473734" lvl="1" indent="-236867" algn="l">
              <a:lnSpc>
                <a:spcPts val="3071"/>
              </a:lnSpc>
              <a:buAutoNum type="arabicPeriod"/>
            </a:pPr>
            <a:r>
              <a:rPr lang="en-US" sz="2194">
                <a:solidFill>
                  <a:srgbClr val="423617"/>
                </a:solidFill>
                <a:latin typeface="Coustard"/>
                <a:ea typeface="Coustard"/>
                <a:cs typeface="Coustard"/>
                <a:sym typeface="Coustard"/>
              </a:rPr>
              <a:t>El jugador que no consigue silla queda eliminado y se retira una silla.</a:t>
            </a:r>
          </a:p>
          <a:p>
            <a:pPr marL="473734" lvl="1" indent="-236867" algn="l">
              <a:lnSpc>
                <a:spcPts val="3071"/>
              </a:lnSpc>
              <a:buAutoNum type="arabicPeriod"/>
            </a:pPr>
            <a:r>
              <a:rPr lang="en-US" sz="2194">
                <a:solidFill>
                  <a:srgbClr val="423617"/>
                </a:solidFill>
                <a:latin typeface="Coustard"/>
                <a:ea typeface="Coustard"/>
                <a:cs typeface="Coustard"/>
                <a:sym typeface="Coustard"/>
              </a:rPr>
              <a:t>Se repite el proceso hasta que solo queda un jugador, que es el ganador.</a:t>
            </a:r>
          </a:p>
          <a:p>
            <a:pPr algn="l">
              <a:lnSpc>
                <a:spcPts val="3583"/>
              </a:lnSpc>
            </a:pPr>
            <a:r>
              <a:rPr lang="en-US" sz="2559">
                <a:solidFill>
                  <a:srgbClr val="000000"/>
                </a:solidFill>
                <a:latin typeface="Lilita One"/>
                <a:ea typeface="Lilita One"/>
                <a:cs typeface="Lilita One"/>
                <a:sym typeface="Lilita One"/>
              </a:rPr>
              <a:t>Lo que está prohibido</a:t>
            </a:r>
          </a:p>
          <a:p>
            <a:pPr marL="473734" lvl="1" indent="-236867" algn="l">
              <a:lnSpc>
                <a:spcPts val="3071"/>
              </a:lnSpc>
              <a:buFont typeface="Arial"/>
              <a:buChar char="•"/>
            </a:pPr>
            <a:r>
              <a:rPr lang="en-US" sz="2194">
                <a:solidFill>
                  <a:srgbClr val="423617"/>
                </a:solidFill>
                <a:latin typeface="Coustard"/>
                <a:ea typeface="Coustard"/>
                <a:cs typeface="Coustard"/>
                <a:sym typeface="Coustard"/>
              </a:rPr>
              <a:t>Empujar o hacer trampa para tomar una silla.</a:t>
            </a:r>
          </a:p>
          <a:p>
            <a:pPr marL="473734" lvl="1" indent="-236867" algn="l">
              <a:lnSpc>
                <a:spcPts val="3071"/>
              </a:lnSpc>
              <a:buFont typeface="Arial"/>
              <a:buChar char="•"/>
            </a:pPr>
            <a:r>
              <a:rPr lang="en-US" sz="2194">
                <a:solidFill>
                  <a:srgbClr val="423617"/>
                </a:solidFill>
                <a:latin typeface="Coustard"/>
                <a:ea typeface="Coustard"/>
                <a:cs typeface="Coustard"/>
                <a:sym typeface="Coustard"/>
              </a:rPr>
              <a:t>Correr excesivamente o empujar a otros.</a:t>
            </a:r>
          </a:p>
          <a:p>
            <a:pPr marL="473734" lvl="1" indent="-236867" algn="l">
              <a:lnSpc>
                <a:spcPts val="3071"/>
              </a:lnSpc>
              <a:buFont typeface="Arial"/>
              <a:buChar char="•"/>
            </a:pPr>
            <a:r>
              <a:rPr lang="en-US" sz="2194">
                <a:solidFill>
                  <a:srgbClr val="423617"/>
                </a:solidFill>
                <a:latin typeface="Coustard"/>
                <a:ea typeface="Coustard"/>
                <a:cs typeface="Coustard"/>
                <a:sym typeface="Coustard"/>
              </a:rPr>
              <a:t>Sentarse en el suelo o en el regazo de otro jugador.</a:t>
            </a:r>
          </a:p>
          <a:p>
            <a:pPr marL="473734" lvl="1" indent="-236867" algn="l">
              <a:lnSpc>
                <a:spcPts val="3071"/>
              </a:lnSpc>
              <a:buFont typeface="Arial"/>
              <a:buChar char="•"/>
            </a:pPr>
            <a:r>
              <a:rPr lang="en-US" sz="2194">
                <a:solidFill>
                  <a:srgbClr val="423617"/>
                </a:solidFill>
                <a:latin typeface="Coustard"/>
                <a:ea typeface="Coustard"/>
                <a:cs typeface="Coustard"/>
                <a:sym typeface="Coustard"/>
              </a:rPr>
              <a:t>Mover, levantar o apartar sillas durante el juego.</a:t>
            </a:r>
          </a:p>
          <a:p>
            <a:pPr marL="473734" lvl="1" indent="-236867" algn="l">
              <a:lnSpc>
                <a:spcPts val="3071"/>
              </a:lnSpc>
              <a:buFont typeface="Arial"/>
              <a:buChar char="•"/>
            </a:pPr>
            <a:r>
              <a:rPr lang="en-US" sz="2194">
                <a:solidFill>
                  <a:srgbClr val="423617"/>
                </a:solidFill>
                <a:latin typeface="Coustard"/>
                <a:ea typeface="Coustard"/>
                <a:cs typeface="Coustard"/>
                <a:sym typeface="Coustard"/>
              </a:rPr>
              <a:t>Tomar más de una silla a la vez.</a:t>
            </a:r>
          </a:p>
          <a:p>
            <a:pPr algn="l">
              <a:lnSpc>
                <a:spcPts val="3071"/>
              </a:lnSpc>
              <a:spcBef>
                <a:spcPct val="0"/>
              </a:spcBef>
            </a:pPr>
            <a:endParaRPr lang="en-US" sz="2194">
              <a:solidFill>
                <a:srgbClr val="423617"/>
              </a:solidFill>
              <a:latin typeface="Coustard"/>
              <a:ea typeface="Coustard"/>
              <a:cs typeface="Coustard"/>
              <a:sym typeface="Coustard"/>
            </a:endParaRPr>
          </a:p>
          <a:p>
            <a:pPr algn="l">
              <a:lnSpc>
                <a:spcPts val="3071"/>
              </a:lnSpc>
              <a:spcBef>
                <a:spcPct val="0"/>
              </a:spcBef>
            </a:pPr>
            <a:endParaRPr lang="en-US" sz="2194">
              <a:solidFill>
                <a:srgbClr val="423617"/>
              </a:solidFill>
              <a:latin typeface="Coustard"/>
              <a:ea typeface="Coustard"/>
              <a:cs typeface="Coustard"/>
              <a:sym typeface="Coustard"/>
            </a:endParaRPr>
          </a:p>
        </p:txBody>
      </p:sp>
      <p:sp>
        <p:nvSpPr>
          <p:cNvPr id="5" name="Freeform 5"/>
          <p:cNvSpPr/>
          <p:nvPr/>
        </p:nvSpPr>
        <p:spPr>
          <a:xfrm>
            <a:off x="11839276" y="1188629"/>
            <a:ext cx="6156488" cy="4347141"/>
          </a:xfrm>
          <a:custGeom>
            <a:avLst/>
            <a:gdLst/>
            <a:ahLst/>
            <a:cxnLst/>
            <a:rect l="l" t="t" r="r" b="b"/>
            <a:pathLst>
              <a:path w="6156488" h="4347141">
                <a:moveTo>
                  <a:pt x="0" y="0"/>
                </a:moveTo>
                <a:lnTo>
                  <a:pt x="6156488" y="0"/>
                </a:lnTo>
                <a:lnTo>
                  <a:pt x="6156488" y="4347141"/>
                </a:lnTo>
                <a:lnTo>
                  <a:pt x="0" y="4347141"/>
                </a:lnTo>
                <a:lnTo>
                  <a:pt x="0" y="0"/>
                </a:lnTo>
                <a:close/>
              </a:path>
            </a:pathLst>
          </a:custGeom>
          <a:blipFill>
            <a:blip r:embed="rId6"/>
            <a:stretch>
              <a:fillRect t="-1101" b="-1101"/>
            </a:stretch>
          </a:blipFill>
        </p:spPr>
        <p:txBody>
          <a:bodyPr/>
          <a:lstStyle/>
          <a:p>
            <a:endParaRPr lang="es-ES"/>
          </a:p>
        </p:txBody>
      </p:sp>
      <p:sp>
        <p:nvSpPr>
          <p:cNvPr id="6" name="Freeform 6"/>
          <p:cNvSpPr/>
          <p:nvPr/>
        </p:nvSpPr>
        <p:spPr>
          <a:xfrm>
            <a:off x="12858317" y="5535770"/>
            <a:ext cx="5137447" cy="4440584"/>
          </a:xfrm>
          <a:custGeom>
            <a:avLst/>
            <a:gdLst/>
            <a:ahLst/>
            <a:cxnLst/>
            <a:rect l="l" t="t" r="r" b="b"/>
            <a:pathLst>
              <a:path w="5137447" h="4440584">
                <a:moveTo>
                  <a:pt x="0" y="0"/>
                </a:moveTo>
                <a:lnTo>
                  <a:pt x="5137447" y="0"/>
                </a:lnTo>
                <a:lnTo>
                  <a:pt x="5137447" y="4440583"/>
                </a:lnTo>
                <a:lnTo>
                  <a:pt x="0" y="4440583"/>
                </a:lnTo>
                <a:lnTo>
                  <a:pt x="0" y="0"/>
                </a:lnTo>
                <a:close/>
              </a:path>
            </a:pathLst>
          </a:custGeom>
          <a:blipFill>
            <a:blip r:embed="rId7"/>
            <a:stretch>
              <a:fillRect l="-11303" t="-12330" b="-16440"/>
            </a:stretch>
          </a:blipFill>
        </p:spPr>
        <p:txBody>
          <a:bodyPr/>
          <a:lstStyle/>
          <a:p>
            <a:endParaRPr lang="es-ES"/>
          </a:p>
        </p:txBody>
      </p:sp>
      <p:sp>
        <p:nvSpPr>
          <p:cNvPr id="7" name="TextBox 7"/>
          <p:cNvSpPr txBox="1"/>
          <p:nvPr/>
        </p:nvSpPr>
        <p:spPr>
          <a:xfrm>
            <a:off x="165917" y="480781"/>
            <a:ext cx="10094326" cy="1328450"/>
          </a:xfrm>
          <a:prstGeom prst="rect">
            <a:avLst/>
          </a:prstGeom>
        </p:spPr>
        <p:txBody>
          <a:bodyPr lIns="0" tIns="0" rIns="0" bIns="0" rtlCol="0" anchor="t">
            <a:spAutoFit/>
          </a:bodyPr>
          <a:lstStyle/>
          <a:p>
            <a:pPr algn="ctr">
              <a:lnSpc>
                <a:spcPts val="10778"/>
              </a:lnSpc>
            </a:pPr>
            <a:r>
              <a:rPr lang="en-US" sz="7698">
                <a:solidFill>
                  <a:srgbClr val="423617"/>
                </a:solidFill>
                <a:latin typeface="TC October"/>
                <a:ea typeface="TC October"/>
                <a:cs typeface="TC October"/>
                <a:sym typeface="TC October"/>
              </a:rPr>
              <a:t> LAS SILLAS MUSICALES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FFF"/>
        </a:solidFill>
        <a:effectLst/>
      </p:bgPr>
    </p:bg>
    <p:spTree>
      <p:nvGrpSpPr>
        <p:cNvPr id="1" name=""/>
        <p:cNvGrpSpPr/>
        <p:nvPr/>
      </p:nvGrpSpPr>
      <p:grpSpPr>
        <a:xfrm>
          <a:off x="0" y="0"/>
          <a:ext cx="0" cy="0"/>
          <a:chOff x="0" y="0"/>
          <a:chExt cx="0" cy="0"/>
        </a:xfrm>
      </p:grpSpPr>
      <p:sp>
        <p:nvSpPr>
          <p:cNvPr id="2" name="Freeform 2"/>
          <p:cNvSpPr/>
          <p:nvPr/>
        </p:nvSpPr>
        <p:spPr>
          <a:xfrm rot="9434714">
            <a:off x="16181652" y="-2362332"/>
            <a:ext cx="3389099" cy="4114800"/>
          </a:xfrm>
          <a:custGeom>
            <a:avLst/>
            <a:gdLst/>
            <a:ahLst/>
            <a:cxnLst/>
            <a:rect l="l" t="t" r="r" b="b"/>
            <a:pathLst>
              <a:path w="3389099" h="4114800">
                <a:moveTo>
                  <a:pt x="0" y="0"/>
                </a:moveTo>
                <a:lnTo>
                  <a:pt x="3389099" y="0"/>
                </a:lnTo>
                <a:lnTo>
                  <a:pt x="3389099"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sp>
        <p:nvSpPr>
          <p:cNvPr id="3" name="Freeform 3"/>
          <p:cNvSpPr/>
          <p:nvPr/>
        </p:nvSpPr>
        <p:spPr>
          <a:xfrm rot="8208028">
            <a:off x="15075709" y="7563142"/>
            <a:ext cx="5313842" cy="2328429"/>
          </a:xfrm>
          <a:custGeom>
            <a:avLst/>
            <a:gdLst/>
            <a:ahLst/>
            <a:cxnLst/>
            <a:rect l="l" t="t" r="r" b="b"/>
            <a:pathLst>
              <a:path w="5313842" h="2328429">
                <a:moveTo>
                  <a:pt x="0" y="0"/>
                </a:moveTo>
                <a:lnTo>
                  <a:pt x="5313842" y="0"/>
                </a:lnTo>
                <a:lnTo>
                  <a:pt x="5313842" y="2328429"/>
                </a:lnTo>
                <a:lnTo>
                  <a:pt x="0" y="23284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028700" y="1976757"/>
            <a:ext cx="10681374" cy="7843518"/>
          </a:xfrm>
          <a:prstGeom prst="rect">
            <a:avLst/>
          </a:prstGeom>
        </p:spPr>
        <p:txBody>
          <a:bodyPr lIns="0" tIns="0" rIns="0" bIns="0" rtlCol="0" anchor="t">
            <a:spAutoFit/>
          </a:bodyPr>
          <a:lstStyle/>
          <a:p>
            <a:pPr algn="l">
              <a:lnSpc>
                <a:spcPts val="4480"/>
              </a:lnSpc>
              <a:spcBef>
                <a:spcPct val="0"/>
              </a:spcBef>
            </a:pPr>
            <a:r>
              <a:rPr lang="en-US" sz="3200">
                <a:solidFill>
                  <a:srgbClr val="423617"/>
                </a:solidFill>
                <a:latin typeface="Coustard"/>
                <a:ea typeface="Coustard"/>
                <a:cs typeface="Coustard"/>
                <a:sym typeface="Coustard"/>
              </a:rPr>
              <a:t>Se cree que el juego de la rana tiene orígenes prehispánicos en América del Sur, especialmente en la región andina (Perú y Bolivia), donde se jugaba con figuras de sapos de metal y era una práctica ceremonial relacionada con el agua y la fertilidad. En España, este juego llegó y evolucionó durante los siglos XIX y XX como un pasatiempo común en tabernas y plazas. Hoy en día se considera un juego tradicional y cultural.</a:t>
            </a:r>
          </a:p>
          <a:p>
            <a:pPr algn="l">
              <a:lnSpc>
                <a:spcPts val="4480"/>
              </a:lnSpc>
              <a:spcBef>
                <a:spcPct val="0"/>
              </a:spcBef>
            </a:pPr>
            <a:r>
              <a:rPr lang="en-US" sz="3200">
                <a:solidFill>
                  <a:srgbClr val="423617"/>
                </a:solidFill>
                <a:latin typeface="Coustard"/>
                <a:ea typeface="Coustard"/>
                <a:cs typeface="Coustard"/>
                <a:sym typeface="Coustard"/>
              </a:rPr>
              <a:t>El Juego de la Rana es un juego tradicional muy popular en España y América Latina, especialmente en zonas rurales y en ferias. Es un juego de puntería y habilidad que se practica al aire libre o en espacios recreativos.</a:t>
            </a:r>
          </a:p>
        </p:txBody>
      </p:sp>
      <p:sp>
        <p:nvSpPr>
          <p:cNvPr id="5" name="Freeform 5"/>
          <p:cNvSpPr/>
          <p:nvPr/>
        </p:nvSpPr>
        <p:spPr>
          <a:xfrm>
            <a:off x="11970769" y="2675972"/>
            <a:ext cx="6588554" cy="4935056"/>
          </a:xfrm>
          <a:custGeom>
            <a:avLst/>
            <a:gdLst/>
            <a:ahLst/>
            <a:cxnLst/>
            <a:rect l="l" t="t" r="r" b="b"/>
            <a:pathLst>
              <a:path w="6588554" h="4935056">
                <a:moveTo>
                  <a:pt x="0" y="0"/>
                </a:moveTo>
                <a:lnTo>
                  <a:pt x="6588555" y="0"/>
                </a:lnTo>
                <a:lnTo>
                  <a:pt x="6588555" y="4935056"/>
                </a:lnTo>
                <a:lnTo>
                  <a:pt x="0" y="4935056"/>
                </a:lnTo>
                <a:lnTo>
                  <a:pt x="0" y="0"/>
                </a:lnTo>
                <a:close/>
              </a:path>
            </a:pathLst>
          </a:custGeom>
          <a:blipFill>
            <a:blip r:embed="rId6"/>
            <a:stretch>
              <a:fillRect/>
            </a:stretch>
          </a:blipFill>
        </p:spPr>
        <p:txBody>
          <a:bodyPr/>
          <a:lstStyle/>
          <a:p>
            <a:endParaRPr lang="es-ES"/>
          </a:p>
        </p:txBody>
      </p:sp>
      <p:sp>
        <p:nvSpPr>
          <p:cNvPr id="6" name="TextBox 6"/>
          <p:cNvSpPr txBox="1"/>
          <p:nvPr/>
        </p:nvSpPr>
        <p:spPr>
          <a:xfrm>
            <a:off x="442604" y="444914"/>
            <a:ext cx="5056016" cy="1427514"/>
          </a:xfrm>
          <a:prstGeom prst="rect">
            <a:avLst/>
          </a:prstGeom>
        </p:spPr>
        <p:txBody>
          <a:bodyPr lIns="0" tIns="0" rIns="0" bIns="0" rtlCol="0" anchor="t">
            <a:spAutoFit/>
          </a:bodyPr>
          <a:lstStyle/>
          <a:p>
            <a:pPr algn="ctr">
              <a:lnSpc>
                <a:spcPts val="11618"/>
              </a:lnSpc>
            </a:pPr>
            <a:r>
              <a:rPr lang="en-US" sz="8298">
                <a:solidFill>
                  <a:srgbClr val="423617"/>
                </a:solidFill>
                <a:latin typeface="TC October"/>
                <a:ea typeface="TC October"/>
                <a:cs typeface="TC October"/>
                <a:sym typeface="TC October"/>
              </a:rPr>
              <a:t>la rana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FFF"/>
        </a:solidFill>
        <a:effectLst/>
      </p:bgPr>
    </p:bg>
    <p:spTree>
      <p:nvGrpSpPr>
        <p:cNvPr id="1" name=""/>
        <p:cNvGrpSpPr/>
        <p:nvPr/>
      </p:nvGrpSpPr>
      <p:grpSpPr>
        <a:xfrm>
          <a:off x="0" y="0"/>
          <a:ext cx="0" cy="0"/>
          <a:chOff x="0" y="0"/>
          <a:chExt cx="0" cy="0"/>
        </a:xfrm>
      </p:grpSpPr>
      <p:sp>
        <p:nvSpPr>
          <p:cNvPr id="2" name="TextBox 2"/>
          <p:cNvSpPr txBox="1"/>
          <p:nvPr/>
        </p:nvSpPr>
        <p:spPr>
          <a:xfrm>
            <a:off x="862780" y="1967642"/>
            <a:ext cx="17259300" cy="8247379"/>
          </a:xfrm>
          <a:prstGeom prst="rect">
            <a:avLst/>
          </a:prstGeom>
        </p:spPr>
        <p:txBody>
          <a:bodyPr lIns="0" tIns="0" rIns="0" bIns="0" rtlCol="0" anchor="t">
            <a:spAutoFit/>
          </a:bodyPr>
          <a:lstStyle/>
          <a:p>
            <a:pPr algn="l">
              <a:lnSpc>
                <a:spcPts val="3780"/>
              </a:lnSpc>
            </a:pPr>
            <a:r>
              <a:rPr lang="en-US" sz="2700">
                <a:solidFill>
                  <a:srgbClr val="000000"/>
                </a:solidFill>
                <a:latin typeface="Lilita One"/>
                <a:ea typeface="Lilita One"/>
                <a:cs typeface="Lilita One"/>
                <a:sym typeface="Lilita One"/>
              </a:rPr>
              <a:t>Jugadores</a:t>
            </a:r>
          </a:p>
          <a:p>
            <a:pPr marL="496577" lvl="1" indent="-248289" algn="l">
              <a:lnSpc>
                <a:spcPts val="3220"/>
              </a:lnSpc>
              <a:buFont typeface="Arial"/>
              <a:buChar char="•"/>
            </a:pPr>
            <a:r>
              <a:rPr lang="en-US" sz="2300">
                <a:solidFill>
                  <a:srgbClr val="423617"/>
                </a:solidFill>
                <a:latin typeface="Coustard"/>
                <a:ea typeface="Coustard"/>
                <a:cs typeface="Coustard"/>
                <a:sym typeface="Coustard"/>
              </a:rPr>
              <a:t>Pueden jugar dos o más personas.</a:t>
            </a:r>
          </a:p>
          <a:p>
            <a:pPr marL="496577" lvl="1" indent="-248289" algn="l">
              <a:lnSpc>
                <a:spcPts val="3220"/>
              </a:lnSpc>
              <a:buFont typeface="Arial"/>
              <a:buChar char="•"/>
            </a:pPr>
            <a:r>
              <a:rPr lang="en-US" sz="2300">
                <a:solidFill>
                  <a:srgbClr val="423617"/>
                </a:solidFill>
                <a:latin typeface="Coustard"/>
                <a:ea typeface="Coustard"/>
                <a:cs typeface="Coustard"/>
                <a:sym typeface="Coustard"/>
              </a:rPr>
              <a:t>Se puede jugar por turnos o en equipos.</a:t>
            </a:r>
          </a:p>
          <a:p>
            <a:pPr marL="496577" lvl="1" indent="-248289" algn="l">
              <a:lnSpc>
                <a:spcPts val="3220"/>
              </a:lnSpc>
              <a:buFont typeface="Arial"/>
              <a:buChar char="•"/>
            </a:pPr>
            <a:r>
              <a:rPr lang="en-US" sz="2300">
                <a:solidFill>
                  <a:srgbClr val="423617"/>
                </a:solidFill>
                <a:latin typeface="Coustard"/>
                <a:ea typeface="Coustard"/>
                <a:cs typeface="Coustard"/>
                <a:sym typeface="Coustard"/>
              </a:rPr>
              <a:t>Ideal para todas las edades (aunque se recomienda para niños mayores y adultos por el peso de las fichas).</a:t>
            </a:r>
          </a:p>
          <a:p>
            <a:pPr algn="l">
              <a:lnSpc>
                <a:spcPts val="3780"/>
              </a:lnSpc>
            </a:pPr>
            <a:r>
              <a:rPr lang="en-US" sz="2700">
                <a:solidFill>
                  <a:srgbClr val="423617"/>
                </a:solidFill>
                <a:latin typeface="Lilita One"/>
                <a:ea typeface="Lilita One"/>
                <a:cs typeface="Lilita One"/>
                <a:sym typeface="Lilita One"/>
              </a:rPr>
              <a:t> </a:t>
            </a:r>
            <a:r>
              <a:rPr lang="en-US" sz="2700">
                <a:solidFill>
                  <a:srgbClr val="000000"/>
                </a:solidFill>
                <a:latin typeface="Lilita One"/>
                <a:ea typeface="Lilita One"/>
                <a:cs typeface="Lilita One"/>
                <a:sym typeface="Lilita One"/>
              </a:rPr>
              <a:t>Materiales necesarios</a:t>
            </a:r>
          </a:p>
          <a:p>
            <a:pPr marL="496577" lvl="1" indent="-248289" algn="l">
              <a:lnSpc>
                <a:spcPts val="3220"/>
              </a:lnSpc>
              <a:buFont typeface="Arial"/>
              <a:buChar char="•"/>
            </a:pPr>
            <a:r>
              <a:rPr lang="en-US" sz="2300">
                <a:solidFill>
                  <a:srgbClr val="423617"/>
                </a:solidFill>
                <a:latin typeface="Coustard"/>
                <a:ea typeface="Coustard"/>
                <a:cs typeface="Coustard"/>
                <a:sym typeface="Coustard"/>
              </a:rPr>
              <a:t>Una mesa de la rana (puede ser de madera o metal), que tiene una figura de rana con la boca abierta en el centro y varios agujeros o ranuras con puntuaciones.</a:t>
            </a:r>
          </a:p>
          <a:p>
            <a:pPr marL="496577" lvl="1" indent="-248289" algn="l">
              <a:lnSpc>
                <a:spcPts val="3220"/>
              </a:lnSpc>
              <a:buFont typeface="Arial"/>
              <a:buChar char="•"/>
            </a:pPr>
            <a:r>
              <a:rPr lang="en-US" sz="2300">
                <a:solidFill>
                  <a:srgbClr val="423617"/>
                </a:solidFill>
                <a:latin typeface="Coustard"/>
                <a:ea typeface="Coustard"/>
                <a:cs typeface="Coustard"/>
                <a:sym typeface="Coustard"/>
              </a:rPr>
              <a:t>Un conjunto de fichas o discos metálicos (generalmente 10 por jugador).</a:t>
            </a:r>
          </a:p>
          <a:p>
            <a:pPr algn="l">
              <a:lnSpc>
                <a:spcPts val="3780"/>
              </a:lnSpc>
            </a:pPr>
            <a:r>
              <a:rPr lang="en-US" sz="2700">
                <a:solidFill>
                  <a:srgbClr val="000000"/>
                </a:solidFill>
                <a:latin typeface="Lilita One"/>
                <a:ea typeface="Lilita One"/>
                <a:cs typeface="Lilita One"/>
                <a:sym typeface="Lilita One"/>
              </a:rPr>
              <a:t>¿Cómo se juega?</a:t>
            </a:r>
          </a:p>
          <a:p>
            <a:pPr marL="496577" lvl="1" indent="-248289" algn="l">
              <a:lnSpc>
                <a:spcPts val="3220"/>
              </a:lnSpc>
              <a:buAutoNum type="arabicPeriod"/>
            </a:pPr>
            <a:r>
              <a:rPr lang="en-US" sz="2300">
                <a:solidFill>
                  <a:srgbClr val="423617"/>
                </a:solidFill>
                <a:latin typeface="Coustard"/>
                <a:ea typeface="Coustard"/>
                <a:cs typeface="Coustard"/>
                <a:sym typeface="Coustard"/>
              </a:rPr>
              <a:t>Cada jugador lanza sus fichas, una por una, desde una distancia establecida hacia la mesa de la rana.</a:t>
            </a:r>
          </a:p>
          <a:p>
            <a:pPr marL="496577" lvl="1" indent="-248289" algn="l">
              <a:lnSpc>
                <a:spcPts val="3220"/>
              </a:lnSpc>
              <a:buAutoNum type="arabicPeriod"/>
            </a:pPr>
            <a:r>
              <a:rPr lang="en-US" sz="2300">
                <a:solidFill>
                  <a:srgbClr val="423617"/>
                </a:solidFill>
                <a:latin typeface="Coustard"/>
                <a:ea typeface="Coustard"/>
                <a:cs typeface="Coustard"/>
                <a:sym typeface="Coustard"/>
              </a:rPr>
              <a:t>El objetivo es encestar las fichas en la boca de la rana o en los diferentes agujeros del tablero.</a:t>
            </a:r>
          </a:p>
          <a:p>
            <a:pPr marL="496577" lvl="1" indent="-248289" algn="l">
              <a:lnSpc>
                <a:spcPts val="3220"/>
              </a:lnSpc>
              <a:buAutoNum type="arabicPeriod"/>
            </a:pPr>
            <a:r>
              <a:rPr lang="en-US" sz="2300">
                <a:solidFill>
                  <a:srgbClr val="423617"/>
                </a:solidFill>
                <a:latin typeface="Coustard"/>
                <a:ea typeface="Coustard"/>
                <a:cs typeface="Coustard"/>
                <a:sym typeface="Coustard"/>
              </a:rPr>
              <a:t>Cada agujero tiene una puntuación diferente: encestar en la boca de la rana da la mayor cantidad de puntos.</a:t>
            </a:r>
          </a:p>
          <a:p>
            <a:pPr marL="496577" lvl="1" indent="-248289" algn="l">
              <a:lnSpc>
                <a:spcPts val="3220"/>
              </a:lnSpc>
              <a:buAutoNum type="arabicPeriod"/>
            </a:pPr>
            <a:r>
              <a:rPr lang="en-US" sz="2300">
                <a:solidFill>
                  <a:srgbClr val="423617"/>
                </a:solidFill>
                <a:latin typeface="Coustard"/>
                <a:ea typeface="Coustard"/>
                <a:cs typeface="Coustard"/>
                <a:sym typeface="Coustard"/>
              </a:rPr>
              <a:t>Una vez todos han lanzado sus fichas, se cuentan los puntos y gana quien sume más.</a:t>
            </a:r>
          </a:p>
          <a:p>
            <a:pPr algn="l">
              <a:lnSpc>
                <a:spcPts val="3780"/>
              </a:lnSpc>
            </a:pPr>
            <a:r>
              <a:rPr lang="en-US" sz="2700">
                <a:solidFill>
                  <a:srgbClr val="423617"/>
                </a:solidFill>
                <a:latin typeface="Lilita One"/>
                <a:ea typeface="Lilita One"/>
                <a:cs typeface="Lilita One"/>
                <a:sym typeface="Lilita One"/>
              </a:rPr>
              <a:t> </a:t>
            </a:r>
            <a:r>
              <a:rPr lang="en-US" sz="2700">
                <a:solidFill>
                  <a:srgbClr val="000000"/>
                </a:solidFill>
                <a:latin typeface="Lilita One"/>
                <a:ea typeface="Lilita One"/>
                <a:cs typeface="Lilita One"/>
                <a:sym typeface="Lilita One"/>
              </a:rPr>
              <a:t>Normas básicas</a:t>
            </a:r>
          </a:p>
          <a:p>
            <a:pPr marL="496577" lvl="1" indent="-248289" algn="l">
              <a:lnSpc>
                <a:spcPts val="3220"/>
              </a:lnSpc>
              <a:buFont typeface="Arial"/>
              <a:buChar char="•"/>
            </a:pPr>
            <a:r>
              <a:rPr lang="en-US" sz="2300">
                <a:solidFill>
                  <a:srgbClr val="423617"/>
                </a:solidFill>
                <a:latin typeface="Coustard"/>
                <a:ea typeface="Coustard"/>
                <a:cs typeface="Coustard"/>
                <a:sym typeface="Coustard"/>
              </a:rPr>
              <a:t>Se juega por turnos, sin invadir el área del otro jugador.</a:t>
            </a:r>
          </a:p>
          <a:p>
            <a:pPr marL="496577" lvl="1" indent="-248289" algn="l">
              <a:lnSpc>
                <a:spcPts val="3220"/>
              </a:lnSpc>
              <a:buFont typeface="Arial"/>
              <a:buChar char="•"/>
            </a:pPr>
            <a:r>
              <a:rPr lang="en-US" sz="2300">
                <a:solidFill>
                  <a:srgbClr val="423617"/>
                </a:solidFill>
                <a:latin typeface="Coustard"/>
                <a:ea typeface="Coustard"/>
                <a:cs typeface="Coustard"/>
                <a:sym typeface="Coustard"/>
              </a:rPr>
              <a:t>No se puede lanzar desde más cerca de lo permitido (generalmente unos 3 a 5 metros).</a:t>
            </a:r>
          </a:p>
          <a:p>
            <a:pPr marL="496577" lvl="1" indent="-248289" algn="l">
              <a:lnSpc>
                <a:spcPts val="3220"/>
              </a:lnSpc>
              <a:buFont typeface="Arial"/>
              <a:buChar char="•"/>
            </a:pPr>
            <a:r>
              <a:rPr lang="en-US" sz="2300">
                <a:solidFill>
                  <a:srgbClr val="423617"/>
                </a:solidFill>
                <a:latin typeface="Coustard"/>
                <a:ea typeface="Coustard"/>
                <a:cs typeface="Coustard"/>
                <a:sym typeface="Coustard"/>
              </a:rPr>
              <a:t>Las fichas deben lanzarse con la mano, sin ayudarse de ningún objeto.</a:t>
            </a:r>
          </a:p>
          <a:p>
            <a:pPr marL="496577" lvl="1" indent="-248289" algn="l">
              <a:lnSpc>
                <a:spcPts val="3220"/>
              </a:lnSpc>
              <a:buFont typeface="Arial"/>
              <a:buChar char="•"/>
            </a:pPr>
            <a:r>
              <a:rPr lang="en-US" sz="2300">
                <a:solidFill>
                  <a:srgbClr val="423617"/>
                </a:solidFill>
                <a:latin typeface="Coustard"/>
                <a:ea typeface="Coustard"/>
                <a:cs typeface="Coustard"/>
                <a:sym typeface="Coustard"/>
              </a:rPr>
              <a:t>Si una ficha rebota y entra en un agujero, cuenta igual.</a:t>
            </a:r>
          </a:p>
          <a:p>
            <a:pPr marL="496577" lvl="1" indent="-248289" algn="l">
              <a:lnSpc>
                <a:spcPts val="3220"/>
              </a:lnSpc>
              <a:buFont typeface="Arial"/>
              <a:buChar char="•"/>
            </a:pPr>
            <a:r>
              <a:rPr lang="en-US" sz="2300">
                <a:solidFill>
                  <a:srgbClr val="423617"/>
                </a:solidFill>
                <a:latin typeface="Coustard"/>
                <a:ea typeface="Coustard"/>
                <a:cs typeface="Coustard"/>
                <a:sym typeface="Coustard"/>
              </a:rPr>
              <a:t>Si cae fuera de la mesa, no se contabiliza.</a:t>
            </a:r>
          </a:p>
          <a:p>
            <a:pPr algn="l">
              <a:lnSpc>
                <a:spcPts val="2660"/>
              </a:lnSpc>
            </a:pPr>
            <a:endParaRPr lang="en-US" sz="2300">
              <a:solidFill>
                <a:srgbClr val="423617"/>
              </a:solidFill>
              <a:latin typeface="Coustard"/>
              <a:ea typeface="Coustard"/>
              <a:cs typeface="Coustard"/>
              <a:sym typeface="Coustard"/>
            </a:endParaRPr>
          </a:p>
        </p:txBody>
      </p:sp>
      <p:sp>
        <p:nvSpPr>
          <p:cNvPr id="3" name="Freeform 3"/>
          <p:cNvSpPr/>
          <p:nvPr/>
        </p:nvSpPr>
        <p:spPr>
          <a:xfrm rot="9070556">
            <a:off x="-2048508" y="-3228056"/>
            <a:ext cx="4941354" cy="4114800"/>
          </a:xfrm>
          <a:custGeom>
            <a:avLst/>
            <a:gdLst/>
            <a:ahLst/>
            <a:cxnLst/>
            <a:rect l="l" t="t" r="r" b="b"/>
            <a:pathLst>
              <a:path w="4941354" h="4114800">
                <a:moveTo>
                  <a:pt x="0" y="0"/>
                </a:moveTo>
                <a:lnTo>
                  <a:pt x="4941353" y="0"/>
                </a:lnTo>
                <a:lnTo>
                  <a:pt x="494135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sp>
        <p:nvSpPr>
          <p:cNvPr id="4" name="Freeform 4"/>
          <p:cNvSpPr/>
          <p:nvPr/>
        </p:nvSpPr>
        <p:spPr>
          <a:xfrm rot="6964243">
            <a:off x="-1182070" y="8105590"/>
            <a:ext cx="2364140" cy="4114800"/>
          </a:xfrm>
          <a:custGeom>
            <a:avLst/>
            <a:gdLst/>
            <a:ahLst/>
            <a:cxnLst/>
            <a:rect l="l" t="t" r="r" b="b"/>
            <a:pathLst>
              <a:path w="2364140" h="4114800">
                <a:moveTo>
                  <a:pt x="0" y="0"/>
                </a:moveTo>
                <a:lnTo>
                  <a:pt x="2364140" y="0"/>
                </a:lnTo>
                <a:lnTo>
                  <a:pt x="236414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5" name="Freeform 5"/>
          <p:cNvSpPr/>
          <p:nvPr/>
        </p:nvSpPr>
        <p:spPr>
          <a:xfrm rot="-1024150">
            <a:off x="16703684" y="-23083"/>
            <a:ext cx="2364140" cy="4114800"/>
          </a:xfrm>
          <a:custGeom>
            <a:avLst/>
            <a:gdLst/>
            <a:ahLst/>
            <a:cxnLst/>
            <a:rect l="l" t="t" r="r" b="b"/>
            <a:pathLst>
              <a:path w="2364140" h="4114800">
                <a:moveTo>
                  <a:pt x="0" y="0"/>
                </a:moveTo>
                <a:lnTo>
                  <a:pt x="2364139" y="0"/>
                </a:lnTo>
                <a:lnTo>
                  <a:pt x="236413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6" name="Freeform 6"/>
          <p:cNvSpPr/>
          <p:nvPr/>
        </p:nvSpPr>
        <p:spPr>
          <a:xfrm>
            <a:off x="12969386" y="7231097"/>
            <a:ext cx="5716824" cy="3055903"/>
          </a:xfrm>
          <a:custGeom>
            <a:avLst/>
            <a:gdLst/>
            <a:ahLst/>
            <a:cxnLst/>
            <a:rect l="l" t="t" r="r" b="b"/>
            <a:pathLst>
              <a:path w="5716824" h="3055903">
                <a:moveTo>
                  <a:pt x="0" y="0"/>
                </a:moveTo>
                <a:lnTo>
                  <a:pt x="5716825" y="0"/>
                </a:lnTo>
                <a:lnTo>
                  <a:pt x="5716825" y="3055903"/>
                </a:lnTo>
                <a:lnTo>
                  <a:pt x="0" y="305590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7" name="Freeform 7"/>
          <p:cNvSpPr/>
          <p:nvPr/>
        </p:nvSpPr>
        <p:spPr>
          <a:xfrm>
            <a:off x="12043856" y="162480"/>
            <a:ext cx="3896521" cy="2922391"/>
          </a:xfrm>
          <a:custGeom>
            <a:avLst/>
            <a:gdLst/>
            <a:ahLst/>
            <a:cxnLst/>
            <a:rect l="l" t="t" r="r" b="b"/>
            <a:pathLst>
              <a:path w="3896521" h="2922391">
                <a:moveTo>
                  <a:pt x="0" y="0"/>
                </a:moveTo>
                <a:lnTo>
                  <a:pt x="3896521" y="0"/>
                </a:lnTo>
                <a:lnTo>
                  <a:pt x="3896521" y="2922391"/>
                </a:lnTo>
                <a:lnTo>
                  <a:pt x="0" y="2922391"/>
                </a:lnTo>
                <a:lnTo>
                  <a:pt x="0" y="0"/>
                </a:lnTo>
                <a:close/>
              </a:path>
            </a:pathLst>
          </a:custGeom>
          <a:blipFill>
            <a:blip r:embed="rId8"/>
            <a:stretch>
              <a:fillRect/>
            </a:stretch>
          </a:blipFill>
        </p:spPr>
        <p:txBody>
          <a:bodyPr/>
          <a:lstStyle/>
          <a:p>
            <a:endParaRPr lang="es-ES"/>
          </a:p>
        </p:txBody>
      </p:sp>
      <p:sp>
        <p:nvSpPr>
          <p:cNvPr id="8" name="TextBox 8"/>
          <p:cNvSpPr txBox="1"/>
          <p:nvPr/>
        </p:nvSpPr>
        <p:spPr>
          <a:xfrm>
            <a:off x="1028700" y="307072"/>
            <a:ext cx="8115300" cy="1727244"/>
          </a:xfrm>
          <a:prstGeom prst="rect">
            <a:avLst/>
          </a:prstGeom>
        </p:spPr>
        <p:txBody>
          <a:bodyPr lIns="0" tIns="0" rIns="0" bIns="0" rtlCol="0" anchor="t">
            <a:spAutoFit/>
          </a:bodyPr>
          <a:lstStyle/>
          <a:p>
            <a:pPr algn="l">
              <a:lnSpc>
                <a:spcPts val="13997"/>
              </a:lnSpc>
            </a:pPr>
            <a:r>
              <a:rPr lang="en-US" sz="9998">
                <a:solidFill>
                  <a:srgbClr val="423617"/>
                </a:solidFill>
                <a:latin typeface="TC October"/>
                <a:ea typeface="TC October"/>
                <a:cs typeface="TC October"/>
                <a:sym typeface="TC October"/>
              </a:rPr>
              <a:t>la rana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FFFF"/>
        </a:solidFill>
        <a:effectLst/>
      </p:bgPr>
    </p:bg>
    <p:spTree>
      <p:nvGrpSpPr>
        <p:cNvPr id="1" name=""/>
        <p:cNvGrpSpPr/>
        <p:nvPr/>
      </p:nvGrpSpPr>
      <p:grpSpPr>
        <a:xfrm>
          <a:off x="0" y="0"/>
          <a:ext cx="0" cy="0"/>
          <a:chOff x="0" y="0"/>
          <a:chExt cx="0" cy="0"/>
        </a:xfrm>
      </p:grpSpPr>
      <p:sp>
        <p:nvSpPr>
          <p:cNvPr id="2" name="Freeform 2"/>
          <p:cNvSpPr/>
          <p:nvPr/>
        </p:nvSpPr>
        <p:spPr>
          <a:xfrm rot="9434714">
            <a:off x="16181652" y="-2362332"/>
            <a:ext cx="3389099" cy="4114800"/>
          </a:xfrm>
          <a:custGeom>
            <a:avLst/>
            <a:gdLst/>
            <a:ahLst/>
            <a:cxnLst/>
            <a:rect l="l" t="t" r="r" b="b"/>
            <a:pathLst>
              <a:path w="3389099" h="4114800">
                <a:moveTo>
                  <a:pt x="0" y="0"/>
                </a:moveTo>
                <a:lnTo>
                  <a:pt x="3389099" y="0"/>
                </a:lnTo>
                <a:lnTo>
                  <a:pt x="3389099"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sp>
        <p:nvSpPr>
          <p:cNvPr id="3" name="Freeform 3"/>
          <p:cNvSpPr/>
          <p:nvPr/>
        </p:nvSpPr>
        <p:spPr>
          <a:xfrm rot="8208028">
            <a:off x="16170780" y="8094086"/>
            <a:ext cx="5313842" cy="2328429"/>
          </a:xfrm>
          <a:custGeom>
            <a:avLst/>
            <a:gdLst/>
            <a:ahLst/>
            <a:cxnLst/>
            <a:rect l="l" t="t" r="r" b="b"/>
            <a:pathLst>
              <a:path w="5313842" h="2328429">
                <a:moveTo>
                  <a:pt x="0" y="0"/>
                </a:moveTo>
                <a:lnTo>
                  <a:pt x="5313842" y="0"/>
                </a:lnTo>
                <a:lnTo>
                  <a:pt x="5313842" y="2328428"/>
                </a:lnTo>
                <a:lnTo>
                  <a:pt x="0" y="23284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028700" y="1700553"/>
            <a:ext cx="12589567" cy="7771376"/>
          </a:xfrm>
          <a:prstGeom prst="rect">
            <a:avLst/>
          </a:prstGeom>
        </p:spPr>
        <p:txBody>
          <a:bodyPr lIns="0" tIns="0" rIns="0" bIns="0" rtlCol="0" anchor="t">
            <a:spAutoFit/>
          </a:bodyPr>
          <a:lstStyle/>
          <a:p>
            <a:pPr algn="l">
              <a:lnSpc>
                <a:spcPts val="6881"/>
              </a:lnSpc>
            </a:pPr>
            <a:r>
              <a:rPr lang="en-US" sz="4915">
                <a:solidFill>
                  <a:srgbClr val="423617"/>
                </a:solidFill>
                <a:latin typeface="Coustard"/>
                <a:ea typeface="Coustard"/>
                <a:cs typeface="Coustard"/>
                <a:sym typeface="Coustard"/>
              </a:rPr>
              <a:t>La taba es un juego antiquísimo, con orígenes que se remontan a las civilizaciones griega y romana, y que fue muy practicado en España durante la Edad Media y la época moderna. Fue especialmente popular en zonas rurales hasta mediados del siglo XX. Su práctica se extendió también a América Latina durante la colonización.</a:t>
            </a:r>
          </a:p>
        </p:txBody>
      </p:sp>
      <p:sp>
        <p:nvSpPr>
          <p:cNvPr id="5" name="Freeform 5"/>
          <p:cNvSpPr/>
          <p:nvPr/>
        </p:nvSpPr>
        <p:spPr>
          <a:xfrm>
            <a:off x="13443338" y="3990718"/>
            <a:ext cx="4844662" cy="3286296"/>
          </a:xfrm>
          <a:custGeom>
            <a:avLst/>
            <a:gdLst/>
            <a:ahLst/>
            <a:cxnLst/>
            <a:rect l="l" t="t" r="r" b="b"/>
            <a:pathLst>
              <a:path w="4844662" h="3286296">
                <a:moveTo>
                  <a:pt x="0" y="0"/>
                </a:moveTo>
                <a:lnTo>
                  <a:pt x="4844662" y="0"/>
                </a:lnTo>
                <a:lnTo>
                  <a:pt x="4844662" y="3286295"/>
                </a:lnTo>
                <a:lnTo>
                  <a:pt x="0" y="3286295"/>
                </a:lnTo>
                <a:lnTo>
                  <a:pt x="0" y="0"/>
                </a:lnTo>
                <a:close/>
              </a:path>
            </a:pathLst>
          </a:custGeom>
          <a:blipFill>
            <a:blip r:embed="rId6"/>
            <a:stretch>
              <a:fillRect/>
            </a:stretch>
          </a:blipFill>
        </p:spPr>
        <p:txBody>
          <a:bodyPr/>
          <a:lstStyle/>
          <a:p>
            <a:endParaRPr lang="es-ES"/>
          </a:p>
        </p:txBody>
      </p:sp>
      <p:sp>
        <p:nvSpPr>
          <p:cNvPr id="6" name="TextBox 6"/>
          <p:cNvSpPr txBox="1"/>
          <p:nvPr/>
        </p:nvSpPr>
        <p:spPr>
          <a:xfrm>
            <a:off x="331700" y="32997"/>
            <a:ext cx="8115300" cy="1762805"/>
          </a:xfrm>
          <a:prstGeom prst="rect">
            <a:avLst/>
          </a:prstGeom>
        </p:spPr>
        <p:txBody>
          <a:bodyPr lIns="0" tIns="0" rIns="0" bIns="0" rtlCol="0" anchor="t">
            <a:spAutoFit/>
          </a:bodyPr>
          <a:lstStyle/>
          <a:p>
            <a:pPr algn="l">
              <a:lnSpc>
                <a:spcPts val="14137"/>
              </a:lnSpc>
            </a:pPr>
            <a:r>
              <a:rPr lang="en-US" sz="10098">
                <a:solidFill>
                  <a:srgbClr val="423617"/>
                </a:solidFill>
                <a:latin typeface="TC October"/>
                <a:ea typeface="TC October"/>
                <a:cs typeface="TC October"/>
                <a:sym typeface="TC October"/>
              </a:rPr>
              <a:t>la taba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9FFFF"/>
        </a:solidFill>
        <a:effectLst/>
      </p:bgPr>
    </p:bg>
    <p:spTree>
      <p:nvGrpSpPr>
        <p:cNvPr id="1" name=""/>
        <p:cNvGrpSpPr/>
        <p:nvPr/>
      </p:nvGrpSpPr>
      <p:grpSpPr>
        <a:xfrm>
          <a:off x="0" y="0"/>
          <a:ext cx="0" cy="0"/>
          <a:chOff x="0" y="0"/>
          <a:chExt cx="0" cy="0"/>
        </a:xfrm>
      </p:grpSpPr>
      <p:sp>
        <p:nvSpPr>
          <p:cNvPr id="2" name="Freeform 2"/>
          <p:cNvSpPr/>
          <p:nvPr/>
        </p:nvSpPr>
        <p:spPr>
          <a:xfrm rot="8656029">
            <a:off x="-3937461" y="-2316110"/>
            <a:ext cx="7315200" cy="3910307"/>
          </a:xfrm>
          <a:custGeom>
            <a:avLst/>
            <a:gdLst/>
            <a:ahLst/>
            <a:cxnLst/>
            <a:rect l="l" t="t" r="r" b="b"/>
            <a:pathLst>
              <a:path w="7315200" h="3910307">
                <a:moveTo>
                  <a:pt x="0" y="0"/>
                </a:moveTo>
                <a:lnTo>
                  <a:pt x="7315200" y="0"/>
                </a:lnTo>
                <a:lnTo>
                  <a:pt x="7315200" y="3910306"/>
                </a:lnTo>
                <a:lnTo>
                  <a:pt x="0" y="39103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sp>
        <p:nvSpPr>
          <p:cNvPr id="3" name="Freeform 3"/>
          <p:cNvSpPr/>
          <p:nvPr/>
        </p:nvSpPr>
        <p:spPr>
          <a:xfrm>
            <a:off x="-1974410" y="8505527"/>
            <a:ext cx="3389099" cy="4114800"/>
          </a:xfrm>
          <a:custGeom>
            <a:avLst/>
            <a:gdLst/>
            <a:ahLst/>
            <a:cxnLst/>
            <a:rect l="l" t="t" r="r" b="b"/>
            <a:pathLst>
              <a:path w="3389099" h="4114800">
                <a:moveTo>
                  <a:pt x="0" y="0"/>
                </a:moveTo>
                <a:lnTo>
                  <a:pt x="3389099" y="0"/>
                </a:lnTo>
                <a:lnTo>
                  <a:pt x="338909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5914094" y="-209550"/>
            <a:ext cx="8130272" cy="1673888"/>
          </a:xfrm>
          <a:prstGeom prst="rect">
            <a:avLst/>
          </a:prstGeom>
        </p:spPr>
        <p:txBody>
          <a:bodyPr lIns="0" tIns="0" rIns="0" bIns="0" rtlCol="0" anchor="t">
            <a:spAutoFit/>
          </a:bodyPr>
          <a:lstStyle/>
          <a:p>
            <a:pPr algn="l">
              <a:lnSpc>
                <a:spcPts val="13515"/>
              </a:lnSpc>
            </a:pPr>
            <a:r>
              <a:rPr lang="en-US" sz="9654">
                <a:solidFill>
                  <a:srgbClr val="423617"/>
                </a:solidFill>
                <a:latin typeface="TC October"/>
                <a:ea typeface="TC October"/>
                <a:cs typeface="TC October"/>
                <a:sym typeface="TC October"/>
              </a:rPr>
              <a:t>la taba </a:t>
            </a:r>
          </a:p>
        </p:txBody>
      </p:sp>
      <p:sp>
        <p:nvSpPr>
          <p:cNvPr id="5" name="TextBox 5"/>
          <p:cNvSpPr txBox="1"/>
          <p:nvPr/>
        </p:nvSpPr>
        <p:spPr>
          <a:xfrm>
            <a:off x="1028700" y="721373"/>
            <a:ext cx="17106900" cy="9841553"/>
          </a:xfrm>
          <a:prstGeom prst="rect">
            <a:avLst/>
          </a:prstGeom>
        </p:spPr>
        <p:txBody>
          <a:bodyPr lIns="0" tIns="0" rIns="0" bIns="0" rtlCol="0" anchor="t">
            <a:spAutoFit/>
          </a:bodyPr>
          <a:lstStyle/>
          <a:p>
            <a:pPr algn="l">
              <a:lnSpc>
                <a:spcPts val="3552"/>
              </a:lnSpc>
            </a:pPr>
            <a:r>
              <a:rPr lang="en-US" sz="2537">
                <a:solidFill>
                  <a:srgbClr val="000000"/>
                </a:solidFill>
                <a:latin typeface="Lilita One"/>
                <a:ea typeface="Lilita One"/>
                <a:cs typeface="Lilita One"/>
                <a:sym typeface="Lilita One"/>
              </a:rPr>
              <a:t>Jugadores</a:t>
            </a:r>
          </a:p>
          <a:p>
            <a:pPr marL="547799" lvl="1" indent="-273899" algn="l">
              <a:lnSpc>
                <a:spcPts val="3552"/>
              </a:lnSpc>
              <a:buFont typeface="Arial"/>
              <a:buChar char="•"/>
            </a:pPr>
            <a:r>
              <a:rPr lang="en-US" sz="2537">
                <a:solidFill>
                  <a:srgbClr val="423617"/>
                </a:solidFill>
                <a:latin typeface="Coustard"/>
                <a:ea typeface="Coustard"/>
                <a:cs typeface="Coustard"/>
                <a:sym typeface="Coustard"/>
              </a:rPr>
              <a:t>Puede jugarse entre dos o más jugadores, incluso en pequeños grupos.</a:t>
            </a:r>
          </a:p>
          <a:p>
            <a:pPr marL="547799" lvl="1" indent="-273899" algn="l">
              <a:lnSpc>
                <a:spcPts val="3552"/>
              </a:lnSpc>
              <a:buFont typeface="Arial"/>
              <a:buChar char="•"/>
            </a:pPr>
            <a:r>
              <a:rPr lang="en-US" sz="2537">
                <a:solidFill>
                  <a:srgbClr val="423617"/>
                </a:solidFill>
                <a:latin typeface="Coustard"/>
                <a:ea typeface="Coustard"/>
                <a:cs typeface="Coustard"/>
                <a:sym typeface="Coustard"/>
              </a:rPr>
              <a:t>Es un juego competitivo de turnos, apto para niños y adultos.</a:t>
            </a:r>
          </a:p>
          <a:p>
            <a:pPr algn="l">
              <a:lnSpc>
                <a:spcPts val="3552"/>
              </a:lnSpc>
            </a:pPr>
            <a:r>
              <a:rPr lang="en-US" sz="2537">
                <a:solidFill>
                  <a:srgbClr val="423617"/>
                </a:solidFill>
                <a:latin typeface="Lilita One"/>
                <a:ea typeface="Lilita One"/>
                <a:cs typeface="Lilita One"/>
                <a:sym typeface="Lilita One"/>
              </a:rPr>
              <a:t> </a:t>
            </a:r>
            <a:r>
              <a:rPr lang="en-US" sz="2537">
                <a:solidFill>
                  <a:srgbClr val="000000"/>
                </a:solidFill>
                <a:latin typeface="Lilita One"/>
                <a:ea typeface="Lilita One"/>
                <a:cs typeface="Lilita One"/>
                <a:sym typeface="Lilita One"/>
              </a:rPr>
              <a:t>Materiales necesarios</a:t>
            </a:r>
          </a:p>
          <a:p>
            <a:pPr marL="547799" lvl="1" indent="-273899" algn="l">
              <a:lnSpc>
                <a:spcPts val="3552"/>
              </a:lnSpc>
              <a:buFont typeface="Arial"/>
              <a:buChar char="•"/>
            </a:pPr>
            <a:r>
              <a:rPr lang="en-US" sz="2537">
                <a:solidFill>
                  <a:srgbClr val="423617"/>
                </a:solidFill>
                <a:latin typeface="Coustard"/>
                <a:ea typeface="Coustard"/>
                <a:cs typeface="Coustard"/>
                <a:sym typeface="Coustard"/>
              </a:rPr>
              <a:t>Una taba, que tradicionalmente era un hueso del tobillo de un animal (como de oveja o vaca), aunque hoy se usan reproducciones de madera, plástico o metal.</a:t>
            </a:r>
          </a:p>
          <a:p>
            <a:pPr marL="547799" lvl="1" indent="-273899" algn="l">
              <a:lnSpc>
                <a:spcPts val="3552"/>
              </a:lnSpc>
              <a:buFont typeface="Arial"/>
              <a:buChar char="•"/>
            </a:pPr>
            <a:r>
              <a:rPr lang="en-US" sz="2537">
                <a:solidFill>
                  <a:srgbClr val="423617"/>
                </a:solidFill>
                <a:latin typeface="Coustard"/>
                <a:ea typeface="Coustard"/>
                <a:cs typeface="Coustard"/>
                <a:sym typeface="Coustard"/>
              </a:rPr>
              <a:t>A veces se usan monedas o fichas para apostar o contar puntos.</a:t>
            </a:r>
          </a:p>
          <a:p>
            <a:pPr marL="547799" lvl="1" indent="-273899" algn="l">
              <a:lnSpc>
                <a:spcPts val="3552"/>
              </a:lnSpc>
              <a:buFont typeface="Arial"/>
              <a:buChar char="•"/>
            </a:pPr>
            <a:r>
              <a:rPr lang="en-US" sz="2537">
                <a:solidFill>
                  <a:srgbClr val="423617"/>
                </a:solidFill>
                <a:latin typeface="Coustard"/>
                <a:ea typeface="Coustard"/>
                <a:cs typeface="Coustard"/>
                <a:sym typeface="Coustard"/>
              </a:rPr>
              <a:t>Se necesita una superficie plana o una zona de tierra lisa.</a:t>
            </a:r>
          </a:p>
          <a:p>
            <a:pPr algn="l">
              <a:lnSpc>
                <a:spcPts val="3552"/>
              </a:lnSpc>
            </a:pPr>
            <a:r>
              <a:rPr lang="en-US" sz="2537">
                <a:solidFill>
                  <a:srgbClr val="000000"/>
                </a:solidFill>
                <a:latin typeface="Lilita One"/>
                <a:ea typeface="Lilita One"/>
                <a:cs typeface="Lilita One"/>
                <a:sym typeface="Lilita One"/>
              </a:rPr>
              <a:t> ¿Cómo se juega?</a:t>
            </a:r>
          </a:p>
          <a:p>
            <a:pPr marL="547799" lvl="1" indent="-273899" algn="l">
              <a:lnSpc>
                <a:spcPts val="3552"/>
              </a:lnSpc>
              <a:buAutoNum type="arabicPeriod"/>
            </a:pPr>
            <a:r>
              <a:rPr lang="en-US" sz="2537">
                <a:solidFill>
                  <a:srgbClr val="423617"/>
                </a:solidFill>
                <a:latin typeface="Coustard"/>
                <a:ea typeface="Coustard"/>
                <a:cs typeface="Coustard"/>
                <a:sym typeface="Coustard"/>
              </a:rPr>
              <a:t>Se lanza la taba al aire para que caiga al suelo.</a:t>
            </a:r>
          </a:p>
          <a:p>
            <a:pPr marL="547799" lvl="1" indent="-273899" algn="l">
              <a:lnSpc>
                <a:spcPts val="3552"/>
              </a:lnSpc>
              <a:buAutoNum type="arabicPeriod"/>
            </a:pPr>
            <a:r>
              <a:rPr lang="en-US" sz="2537">
                <a:solidFill>
                  <a:srgbClr val="423617"/>
                </a:solidFill>
                <a:latin typeface="Coustard"/>
                <a:ea typeface="Coustard"/>
                <a:cs typeface="Coustard"/>
                <a:sym typeface="Coustard"/>
              </a:rPr>
              <a:t>El juego consiste en adivinar o apostar sobre qué cara caerá. La taba tiene cuatro caras planas distintas (hoy llamadas “carne”, “hoyo”, “culo” y “lomo”).</a:t>
            </a:r>
          </a:p>
          <a:p>
            <a:pPr marL="547799" lvl="1" indent="-273899" algn="l">
              <a:lnSpc>
                <a:spcPts val="3552"/>
              </a:lnSpc>
              <a:buAutoNum type="arabicPeriod"/>
            </a:pPr>
            <a:r>
              <a:rPr lang="en-US" sz="2537">
                <a:solidFill>
                  <a:srgbClr val="423617"/>
                </a:solidFill>
                <a:latin typeface="Coustard"/>
                <a:ea typeface="Coustard"/>
                <a:cs typeface="Coustard"/>
                <a:sym typeface="Coustard"/>
              </a:rPr>
              <a:t>Algunas variantes consisten en apostar fichas o puntos dependiendo de la cara que sale al caer.</a:t>
            </a:r>
          </a:p>
          <a:p>
            <a:pPr marL="547799" lvl="1" indent="-273899" algn="l">
              <a:lnSpc>
                <a:spcPts val="3552"/>
              </a:lnSpc>
              <a:buAutoNum type="arabicPeriod"/>
            </a:pPr>
            <a:r>
              <a:rPr lang="en-US" sz="2537">
                <a:solidFill>
                  <a:srgbClr val="423617"/>
                </a:solidFill>
                <a:latin typeface="Coustard"/>
                <a:ea typeface="Coustard"/>
                <a:cs typeface="Coustard"/>
                <a:sym typeface="Coustard"/>
              </a:rPr>
              <a:t>En otras versiones, cada cara tiene una puntuación distinta, y los jugadores deben sumar puntos con sus lanzamientos.</a:t>
            </a:r>
          </a:p>
          <a:p>
            <a:pPr algn="l">
              <a:lnSpc>
                <a:spcPts val="3552"/>
              </a:lnSpc>
            </a:pPr>
            <a:r>
              <a:rPr lang="en-US" sz="2537">
                <a:solidFill>
                  <a:srgbClr val="423617"/>
                </a:solidFill>
                <a:latin typeface="Lilita One"/>
                <a:ea typeface="Lilita One"/>
                <a:cs typeface="Lilita One"/>
                <a:sym typeface="Lilita One"/>
              </a:rPr>
              <a:t> </a:t>
            </a:r>
            <a:r>
              <a:rPr lang="en-US" sz="2537">
                <a:solidFill>
                  <a:srgbClr val="000000"/>
                </a:solidFill>
                <a:latin typeface="Lilita One"/>
                <a:ea typeface="Lilita One"/>
                <a:cs typeface="Lilita One"/>
                <a:sym typeface="Lilita One"/>
              </a:rPr>
              <a:t>Normas básicas</a:t>
            </a:r>
          </a:p>
          <a:p>
            <a:pPr marL="547799" lvl="1" indent="-273899" algn="l">
              <a:lnSpc>
                <a:spcPts val="3552"/>
              </a:lnSpc>
              <a:buFont typeface="Arial"/>
              <a:buChar char="•"/>
            </a:pPr>
            <a:r>
              <a:rPr lang="en-US" sz="2537">
                <a:solidFill>
                  <a:srgbClr val="423617"/>
                </a:solidFill>
                <a:latin typeface="Coustard"/>
                <a:ea typeface="Coustard"/>
                <a:cs typeface="Coustard"/>
                <a:sym typeface="Coustard"/>
              </a:rPr>
              <a:t>Se lanza la taba sin girarla con la mano, debe lanzarse al aire.</a:t>
            </a:r>
          </a:p>
          <a:p>
            <a:pPr marL="547799" lvl="1" indent="-273899" algn="l">
              <a:lnSpc>
                <a:spcPts val="3552"/>
              </a:lnSpc>
              <a:buFont typeface="Arial"/>
              <a:buChar char="•"/>
            </a:pPr>
            <a:r>
              <a:rPr lang="en-US" sz="2537">
                <a:solidFill>
                  <a:srgbClr val="423617"/>
                </a:solidFill>
                <a:latin typeface="Coustard"/>
                <a:ea typeface="Coustard"/>
                <a:cs typeface="Coustard"/>
                <a:sym typeface="Coustard"/>
              </a:rPr>
              <a:t>No se permite interferir en el lanzamiento del otro jugador.</a:t>
            </a:r>
          </a:p>
          <a:p>
            <a:pPr marL="547799" lvl="1" indent="-273899" algn="l">
              <a:lnSpc>
                <a:spcPts val="3552"/>
              </a:lnSpc>
              <a:buFont typeface="Arial"/>
              <a:buChar char="•"/>
            </a:pPr>
            <a:r>
              <a:rPr lang="en-US" sz="2537">
                <a:solidFill>
                  <a:srgbClr val="423617"/>
                </a:solidFill>
                <a:latin typeface="Coustard"/>
                <a:ea typeface="Coustard"/>
                <a:cs typeface="Coustard"/>
                <a:sym typeface="Coustard"/>
              </a:rPr>
              <a:t>Se debe respetar el orden de los turnos.</a:t>
            </a:r>
          </a:p>
          <a:p>
            <a:pPr marL="547799" lvl="1" indent="-273899" algn="l">
              <a:lnSpc>
                <a:spcPts val="3552"/>
              </a:lnSpc>
              <a:buFont typeface="Arial"/>
              <a:buChar char="•"/>
            </a:pPr>
            <a:r>
              <a:rPr lang="en-US" sz="2537">
                <a:solidFill>
                  <a:srgbClr val="423617"/>
                </a:solidFill>
                <a:latin typeface="Coustard"/>
                <a:ea typeface="Coustard"/>
                <a:cs typeface="Coustard"/>
                <a:sym typeface="Coustard"/>
              </a:rPr>
              <a:t>El número de rondas se acuerda al principio.</a:t>
            </a:r>
          </a:p>
          <a:p>
            <a:pPr marL="547799" lvl="1" indent="-273899" algn="l">
              <a:lnSpc>
                <a:spcPts val="3552"/>
              </a:lnSpc>
              <a:buFont typeface="Arial"/>
              <a:buChar char="•"/>
            </a:pPr>
            <a:r>
              <a:rPr lang="en-US" sz="2537">
                <a:solidFill>
                  <a:srgbClr val="423617"/>
                </a:solidFill>
                <a:latin typeface="Coustard"/>
                <a:ea typeface="Coustard"/>
                <a:cs typeface="Coustard"/>
                <a:sym typeface="Coustard"/>
              </a:rPr>
              <a:t>Gana quien sume más puntos o acierte más veces según las reglas de la variante que se juegue.</a:t>
            </a:r>
          </a:p>
          <a:p>
            <a:pPr algn="l">
              <a:lnSpc>
                <a:spcPts val="3552"/>
              </a:lnSpc>
            </a:pPr>
            <a:endParaRPr lang="en-US" sz="2537">
              <a:solidFill>
                <a:srgbClr val="423617"/>
              </a:solidFill>
              <a:latin typeface="Coustard"/>
              <a:ea typeface="Coustard"/>
              <a:cs typeface="Coustard"/>
              <a:sym typeface="Coustar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3A608A7-2AFC-F812-9AA2-CBEF18F7BE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8288000" cy="10287000"/>
          </a:xfrm>
          <a:prstGeom prst="rect">
            <a:avLst/>
          </a:prstGeom>
        </p:spPr>
      </p:pic>
    </p:spTree>
    <p:extLst>
      <p:ext uri="{BB962C8B-B14F-4D97-AF65-F5344CB8AC3E}">
        <p14:creationId xmlns:p14="http://schemas.microsoft.com/office/powerpoint/2010/main" val="2207187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4D12089-4374-1502-328B-D9A8CD525A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8288000" cy="10287000"/>
          </a:xfrm>
          <a:prstGeom prst="rect">
            <a:avLst/>
          </a:prstGeom>
        </p:spPr>
      </p:pic>
    </p:spTree>
    <p:extLst>
      <p:ext uri="{BB962C8B-B14F-4D97-AF65-F5344CB8AC3E}">
        <p14:creationId xmlns:p14="http://schemas.microsoft.com/office/powerpoint/2010/main" val="1150888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A61B7BE-2785-ACB6-51AF-348D1B2DBA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8288000" cy="10286999"/>
          </a:xfrm>
          <a:prstGeom prst="rect">
            <a:avLst/>
          </a:prstGeom>
        </p:spPr>
      </p:pic>
    </p:spTree>
    <p:extLst>
      <p:ext uri="{BB962C8B-B14F-4D97-AF65-F5344CB8AC3E}">
        <p14:creationId xmlns:p14="http://schemas.microsoft.com/office/powerpoint/2010/main" val="3981560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03B9275-EAB7-778A-DC26-C6CBEA55B5D7}"/>
              </a:ext>
            </a:extLst>
          </p:cNvPr>
          <p:cNvSpPr txBox="1"/>
          <p:nvPr/>
        </p:nvSpPr>
        <p:spPr>
          <a:xfrm>
            <a:off x="416934" y="287050"/>
            <a:ext cx="5925849" cy="769441"/>
          </a:xfrm>
          <a:prstGeom prst="rect">
            <a:avLst/>
          </a:prstGeom>
          <a:noFill/>
        </p:spPr>
        <p:txBody>
          <a:bodyPr wrap="square" rtlCol="0">
            <a:spAutoFit/>
          </a:bodyPr>
          <a:lstStyle/>
          <a:p>
            <a:pPr algn="l"/>
            <a:r>
              <a:rPr lang="es-ES" sz="4400" b="1" i="1">
                <a:solidFill>
                  <a:srgbClr val="FFC000"/>
                </a:solidFill>
              </a:rPr>
              <a:t>CARRERA DE SACOS :</a:t>
            </a:r>
          </a:p>
        </p:txBody>
      </p:sp>
      <p:sp>
        <p:nvSpPr>
          <p:cNvPr id="3" name="CuadroTexto 2">
            <a:extLst>
              <a:ext uri="{FF2B5EF4-FFF2-40B4-BE49-F238E27FC236}">
                <a16:creationId xmlns:a16="http://schemas.microsoft.com/office/drawing/2014/main" id="{69722F4A-01C7-D49F-6F0D-175E3769FE5F}"/>
              </a:ext>
            </a:extLst>
          </p:cNvPr>
          <p:cNvSpPr txBox="1"/>
          <p:nvPr/>
        </p:nvSpPr>
        <p:spPr>
          <a:xfrm>
            <a:off x="243752" y="-1439287"/>
            <a:ext cx="10883180" cy="11726287"/>
          </a:xfrm>
          <a:prstGeom prst="rect">
            <a:avLst/>
          </a:prstGeom>
          <a:noFill/>
        </p:spPr>
        <p:txBody>
          <a:bodyPr wrap="square" rtlCol="0">
            <a:spAutoFit/>
          </a:bodyPr>
          <a:lstStyle/>
          <a:p>
            <a:pPr algn="l"/>
            <a:r>
              <a:rPr lang="es-ES"/>
              <a:t>
</a:t>
            </a:r>
            <a:r>
              <a:rPr lang="es-ES" sz="5400" b="1" i="1" u="sng"/>
              <a:t>
La carrera de sacos consiste en introducirse dentro de un saco y desplazarse saltando hacia una línea de meta, ganando el primer participante que la cruce sin sacar los pies del saco. Es un juego tradicional que fomenta el equilibrio y la condición física, y se practica saltando en el saco con ambos pies, sujetándolo con las manos o atándolo a la cintura. </a:t>
            </a:r>
          </a:p>
        </p:txBody>
      </p:sp>
      <p:pic>
        <p:nvPicPr>
          <p:cNvPr id="4" name="Imagen 3">
            <a:extLst>
              <a:ext uri="{FF2B5EF4-FFF2-40B4-BE49-F238E27FC236}">
                <a16:creationId xmlns:a16="http://schemas.microsoft.com/office/drawing/2014/main" id="{BF8D900B-D818-61BD-5DAE-D48D8E7065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50652" y="1056491"/>
            <a:ext cx="4451437" cy="3193906"/>
          </a:xfrm>
          <a:prstGeom prst="rect">
            <a:avLst/>
          </a:prstGeom>
        </p:spPr>
      </p:pic>
      <p:pic>
        <p:nvPicPr>
          <p:cNvPr id="5" name="Imagen 4">
            <a:extLst>
              <a:ext uri="{FF2B5EF4-FFF2-40B4-BE49-F238E27FC236}">
                <a16:creationId xmlns:a16="http://schemas.microsoft.com/office/drawing/2014/main" id="{E650D630-02EC-25F1-6E06-23BE6D7F6E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8358" y="4974826"/>
            <a:ext cx="5076023" cy="3576025"/>
          </a:xfrm>
          <a:prstGeom prst="rect">
            <a:avLst/>
          </a:prstGeom>
        </p:spPr>
      </p:pic>
    </p:spTree>
    <p:extLst>
      <p:ext uri="{BB962C8B-B14F-4D97-AF65-F5344CB8AC3E}">
        <p14:creationId xmlns:p14="http://schemas.microsoft.com/office/powerpoint/2010/main" val="1290614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78B8E40-9522-C954-016E-FF8A866AB09A}"/>
              </a:ext>
            </a:extLst>
          </p:cNvPr>
          <p:cNvSpPr txBox="1"/>
          <p:nvPr/>
        </p:nvSpPr>
        <p:spPr>
          <a:xfrm>
            <a:off x="8233675" y="4230118"/>
            <a:ext cx="1828800" cy="1828800"/>
          </a:xfrm>
          <a:prstGeom prst="rect">
            <a:avLst/>
          </a:prstGeom>
          <a:noFill/>
        </p:spPr>
        <p:txBody>
          <a:bodyPr wrap="square" rtlCol="0">
            <a:spAutoFit/>
          </a:bodyPr>
          <a:lstStyle/>
          <a:p>
            <a:pPr algn="l"/>
            <a:endParaRPr lang="es-ES"/>
          </a:p>
        </p:txBody>
      </p:sp>
      <p:pic>
        <p:nvPicPr>
          <p:cNvPr id="3" name="Imagen 2">
            <a:extLst>
              <a:ext uri="{FF2B5EF4-FFF2-40B4-BE49-F238E27FC236}">
                <a16:creationId xmlns:a16="http://schemas.microsoft.com/office/drawing/2014/main" id="{2661106D-62AA-C98E-B613-FD5603BB7E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1337" y="631605"/>
            <a:ext cx="8440066" cy="8440066"/>
          </a:xfrm>
          <a:prstGeom prst="rect">
            <a:avLst/>
          </a:prstGeom>
        </p:spPr>
      </p:pic>
      <p:pic>
        <p:nvPicPr>
          <p:cNvPr id="4" name="Imagen 3">
            <a:extLst>
              <a:ext uri="{FF2B5EF4-FFF2-40B4-BE49-F238E27FC236}">
                <a16:creationId xmlns:a16="http://schemas.microsoft.com/office/drawing/2014/main" id="{46E8AF2D-E50F-0265-EF7B-9D606A7B2B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291" y="5448222"/>
            <a:ext cx="6244987" cy="4163325"/>
          </a:xfrm>
          <a:prstGeom prst="rect">
            <a:avLst/>
          </a:prstGeom>
        </p:spPr>
      </p:pic>
      <p:sp>
        <p:nvSpPr>
          <p:cNvPr id="5" name="CuadroTexto 4">
            <a:extLst>
              <a:ext uri="{FF2B5EF4-FFF2-40B4-BE49-F238E27FC236}">
                <a16:creationId xmlns:a16="http://schemas.microsoft.com/office/drawing/2014/main" id="{1DD0F648-C055-C033-5362-BEE6EE3D4B22}"/>
              </a:ext>
            </a:extLst>
          </p:cNvPr>
          <p:cNvSpPr txBox="1"/>
          <p:nvPr/>
        </p:nvSpPr>
        <p:spPr>
          <a:xfrm>
            <a:off x="876097" y="675453"/>
            <a:ext cx="7579252" cy="2800767"/>
          </a:xfrm>
          <a:prstGeom prst="rect">
            <a:avLst/>
          </a:prstGeom>
          <a:noFill/>
        </p:spPr>
        <p:txBody>
          <a:bodyPr wrap="square" rtlCol="0">
            <a:spAutoFit/>
          </a:bodyPr>
          <a:lstStyle/>
          <a:p>
            <a:pPr algn="l"/>
            <a:r>
              <a:rPr lang="es-ES" sz="8800" b="1" i="1" u="sng">
                <a:solidFill>
                  <a:srgbClr val="00B0F0"/>
                </a:solidFill>
              </a:rPr>
              <a:t>LOS BOLOS LEONESES </a:t>
            </a:r>
          </a:p>
        </p:txBody>
      </p:sp>
    </p:spTree>
    <p:extLst>
      <p:ext uri="{BB962C8B-B14F-4D97-AF65-F5344CB8AC3E}">
        <p14:creationId xmlns:p14="http://schemas.microsoft.com/office/powerpoint/2010/main" val="1788036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A7AA8CB-1CAB-6076-68C6-0737D6B70C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1" y="35471"/>
            <a:ext cx="18351501" cy="10251529"/>
          </a:xfrm>
          <a:prstGeom prst="rect">
            <a:avLst/>
          </a:prstGeom>
        </p:spPr>
      </p:pic>
    </p:spTree>
    <p:extLst>
      <p:ext uri="{BB962C8B-B14F-4D97-AF65-F5344CB8AC3E}">
        <p14:creationId xmlns:p14="http://schemas.microsoft.com/office/powerpoint/2010/main" val="3236264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68562EE-08AC-6C19-2F1B-E96A29135663}"/>
              </a:ext>
            </a:extLst>
          </p:cNvPr>
          <p:cNvSpPr txBox="1"/>
          <p:nvPr/>
        </p:nvSpPr>
        <p:spPr>
          <a:xfrm>
            <a:off x="1141934" y="2262156"/>
            <a:ext cx="10123132" cy="4524315"/>
          </a:xfrm>
          <a:prstGeom prst="rect">
            <a:avLst/>
          </a:prstGeom>
          <a:noFill/>
        </p:spPr>
        <p:txBody>
          <a:bodyPr wrap="square" rtlCol="0">
            <a:spAutoFit/>
          </a:bodyPr>
          <a:lstStyle/>
          <a:p>
            <a:pPr algn="l"/>
            <a:r>
              <a:rPr lang="es-ES" sz="9600" b="1" i="1" u="sng"/>
              <a:t>REGLAS BÁSICAS DE LOS BOLOS LEONESES  </a:t>
            </a:r>
          </a:p>
        </p:txBody>
      </p:sp>
      <p:pic>
        <p:nvPicPr>
          <p:cNvPr id="3" name="Imagen 2">
            <a:extLst>
              <a:ext uri="{FF2B5EF4-FFF2-40B4-BE49-F238E27FC236}">
                <a16:creationId xmlns:a16="http://schemas.microsoft.com/office/drawing/2014/main" id="{C7D2BE54-ECF9-FE04-5DB5-DB50559316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0357" y="-1"/>
            <a:ext cx="5907643" cy="3850749"/>
          </a:xfrm>
          <a:prstGeom prst="rect">
            <a:avLst/>
          </a:prstGeom>
        </p:spPr>
      </p:pic>
      <p:pic>
        <p:nvPicPr>
          <p:cNvPr id="6" name="Imagen 5">
            <a:extLst>
              <a:ext uri="{FF2B5EF4-FFF2-40B4-BE49-F238E27FC236}">
                <a16:creationId xmlns:a16="http://schemas.microsoft.com/office/drawing/2014/main" id="{600C2D82-59E8-F3CD-FE40-029335E6F7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0357" y="5908530"/>
            <a:ext cx="5907643" cy="4482354"/>
          </a:xfrm>
          <a:prstGeom prst="rect">
            <a:avLst/>
          </a:prstGeom>
        </p:spPr>
      </p:pic>
    </p:spTree>
    <p:extLst>
      <p:ext uri="{BB962C8B-B14F-4D97-AF65-F5344CB8AC3E}">
        <p14:creationId xmlns:p14="http://schemas.microsoft.com/office/powerpoint/2010/main" val="3682605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6E31498-C7D5-FB44-9BD8-70BFEEA90C85}"/>
              </a:ext>
            </a:extLst>
          </p:cNvPr>
          <p:cNvSpPr txBox="1"/>
          <p:nvPr/>
        </p:nvSpPr>
        <p:spPr>
          <a:xfrm>
            <a:off x="351992" y="373640"/>
            <a:ext cx="10450223" cy="1015663"/>
          </a:xfrm>
          <a:prstGeom prst="rect">
            <a:avLst/>
          </a:prstGeom>
          <a:noFill/>
        </p:spPr>
        <p:txBody>
          <a:bodyPr wrap="square" rtlCol="0">
            <a:spAutoFit/>
          </a:bodyPr>
          <a:lstStyle/>
          <a:p>
            <a:pPr algn="l"/>
            <a:r>
              <a:rPr lang="es-ES" sz="6000" b="1" i="1" u="sng">
                <a:solidFill>
                  <a:srgbClr val="7030A0"/>
                </a:solidFill>
              </a:rPr>
              <a:t>Los Bolos :</a:t>
            </a:r>
          </a:p>
        </p:txBody>
      </p:sp>
      <p:sp>
        <p:nvSpPr>
          <p:cNvPr id="4" name="CuadroTexto 3">
            <a:extLst>
              <a:ext uri="{FF2B5EF4-FFF2-40B4-BE49-F238E27FC236}">
                <a16:creationId xmlns:a16="http://schemas.microsoft.com/office/drawing/2014/main" id="{F2BACD7B-5514-6BAB-83EB-4951E38DA798}"/>
              </a:ext>
            </a:extLst>
          </p:cNvPr>
          <p:cNvSpPr txBox="1"/>
          <p:nvPr/>
        </p:nvSpPr>
        <p:spPr>
          <a:xfrm>
            <a:off x="351991" y="1865466"/>
            <a:ext cx="17680565" cy="3416320"/>
          </a:xfrm>
          <a:prstGeom prst="rect">
            <a:avLst/>
          </a:prstGeom>
          <a:noFill/>
        </p:spPr>
        <p:txBody>
          <a:bodyPr wrap="square">
            <a:spAutoFit/>
          </a:bodyPr>
          <a:lstStyle/>
          <a:p>
            <a:r>
              <a:rPr lang="es-ES" sz="5400"/>
              <a:t>Son 9 bolos colocados en forma de triángulo con la punta </a:t>
            </a:r>
          </a:p>
          <a:p>
            <a:r>
              <a:rPr lang="es-ES" sz="5400"/>
              <a:t>hacia el jugador. Tienen una base ancha y una parte superior más </a:t>
            </a:r>
          </a:p>
          <a:p>
            <a:r>
              <a:rPr lang="es-ES" sz="5400"/>
              <a:t>estrecha.</a:t>
            </a:r>
          </a:p>
        </p:txBody>
      </p:sp>
      <p:pic>
        <p:nvPicPr>
          <p:cNvPr id="5" name="Imagen 4">
            <a:extLst>
              <a:ext uri="{FF2B5EF4-FFF2-40B4-BE49-F238E27FC236}">
                <a16:creationId xmlns:a16="http://schemas.microsoft.com/office/drawing/2014/main" id="{10BBFCF3-0F85-1122-03E1-349A84F9D8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22601" y="3573626"/>
            <a:ext cx="6147955" cy="6147955"/>
          </a:xfrm>
          <a:prstGeom prst="rect">
            <a:avLst/>
          </a:prstGeom>
        </p:spPr>
      </p:pic>
      <p:pic>
        <p:nvPicPr>
          <p:cNvPr id="6" name="Imagen 5">
            <a:extLst>
              <a:ext uri="{FF2B5EF4-FFF2-40B4-BE49-F238E27FC236}">
                <a16:creationId xmlns:a16="http://schemas.microsoft.com/office/drawing/2014/main" id="{92E14313-3F11-865F-DB23-1D2F71941A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4774" y="4545678"/>
            <a:ext cx="4503071" cy="4503071"/>
          </a:xfrm>
          <a:prstGeom prst="rect">
            <a:avLst/>
          </a:prstGeom>
        </p:spPr>
      </p:pic>
    </p:spTree>
    <p:extLst>
      <p:ext uri="{BB962C8B-B14F-4D97-AF65-F5344CB8AC3E}">
        <p14:creationId xmlns:p14="http://schemas.microsoft.com/office/powerpoint/2010/main" val="731601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A13FFC8-8731-9EC3-95EF-68B347867CE8}"/>
              </a:ext>
            </a:extLst>
          </p:cNvPr>
          <p:cNvSpPr txBox="1"/>
          <p:nvPr/>
        </p:nvSpPr>
        <p:spPr>
          <a:xfrm>
            <a:off x="308697" y="243752"/>
            <a:ext cx="9800792" cy="923330"/>
          </a:xfrm>
          <a:prstGeom prst="rect">
            <a:avLst/>
          </a:prstGeom>
          <a:noFill/>
        </p:spPr>
        <p:txBody>
          <a:bodyPr wrap="square" rtlCol="0">
            <a:spAutoFit/>
          </a:bodyPr>
          <a:lstStyle/>
          <a:p>
            <a:pPr algn="l"/>
            <a:r>
              <a:rPr lang="es-ES" sz="5400" b="1">
                <a:solidFill>
                  <a:srgbClr val="00B050"/>
                </a:solidFill>
              </a:rPr>
              <a:t>LA BOLA :</a:t>
            </a:r>
          </a:p>
        </p:txBody>
      </p:sp>
      <p:sp>
        <p:nvSpPr>
          <p:cNvPr id="3" name="CuadroTexto 2">
            <a:extLst>
              <a:ext uri="{FF2B5EF4-FFF2-40B4-BE49-F238E27FC236}">
                <a16:creationId xmlns:a16="http://schemas.microsoft.com/office/drawing/2014/main" id="{67CADAE9-6F47-CC77-4295-FAF953657DF5}"/>
              </a:ext>
            </a:extLst>
          </p:cNvPr>
          <p:cNvSpPr txBox="1"/>
          <p:nvPr/>
        </p:nvSpPr>
        <p:spPr>
          <a:xfrm>
            <a:off x="308697" y="1363807"/>
            <a:ext cx="17725159" cy="3323987"/>
          </a:xfrm>
          <a:prstGeom prst="rect">
            <a:avLst/>
          </a:prstGeom>
          <a:noFill/>
        </p:spPr>
        <p:txBody>
          <a:bodyPr wrap="square" rtlCol="0">
            <a:spAutoFit/>
          </a:bodyPr>
          <a:lstStyle/>
          <a:p>
            <a:pPr algn="l"/>
            <a:r>
              <a:rPr lang="es-ES" sz="4800" b="1"/>
              <a:t>El jugador debe lanzar la bola con la mano, desde una zona 
determinada (generalmente una pista de unos 10 metros de largo). El 
objetivo es derribar la mayor cantidad de bolos posible en el menor 
número de lanzamientos.</a:t>
            </a:r>
          </a:p>
          <a:p>
            <a:pPr algn="l"/>
            <a:endParaRPr lang="es-ES"/>
          </a:p>
        </p:txBody>
      </p:sp>
      <p:pic>
        <p:nvPicPr>
          <p:cNvPr id="4" name="Imagen 3">
            <a:extLst>
              <a:ext uri="{FF2B5EF4-FFF2-40B4-BE49-F238E27FC236}">
                <a16:creationId xmlns:a16="http://schemas.microsoft.com/office/drawing/2014/main" id="{58956657-2F5C-AD8A-54A6-5A34B507F6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3774252"/>
            <a:ext cx="5325341" cy="6512748"/>
          </a:xfrm>
          <a:prstGeom prst="rect">
            <a:avLst/>
          </a:prstGeom>
        </p:spPr>
      </p:pic>
      <p:pic>
        <p:nvPicPr>
          <p:cNvPr id="5" name="Imagen 4">
            <a:extLst>
              <a:ext uri="{FF2B5EF4-FFF2-40B4-BE49-F238E27FC236}">
                <a16:creationId xmlns:a16="http://schemas.microsoft.com/office/drawing/2014/main" id="{0C9A6187-0140-BA23-BD4C-4A288EB9E2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45341" y="4632058"/>
            <a:ext cx="4797136" cy="4797136"/>
          </a:xfrm>
          <a:prstGeom prst="rect">
            <a:avLst/>
          </a:prstGeom>
        </p:spPr>
      </p:pic>
    </p:spTree>
    <p:extLst>
      <p:ext uri="{BB962C8B-B14F-4D97-AF65-F5344CB8AC3E}">
        <p14:creationId xmlns:p14="http://schemas.microsoft.com/office/powerpoint/2010/main" val="901092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56025CE-B8EC-7CCF-E8F0-AC4331CB527D}"/>
              </a:ext>
            </a:extLst>
          </p:cNvPr>
          <p:cNvSpPr txBox="1"/>
          <p:nvPr/>
        </p:nvSpPr>
        <p:spPr>
          <a:xfrm>
            <a:off x="351992" y="238125"/>
            <a:ext cx="12441815" cy="1015663"/>
          </a:xfrm>
          <a:prstGeom prst="rect">
            <a:avLst/>
          </a:prstGeom>
          <a:noFill/>
        </p:spPr>
        <p:txBody>
          <a:bodyPr wrap="square" rtlCol="0">
            <a:spAutoFit/>
          </a:bodyPr>
          <a:lstStyle/>
          <a:p>
            <a:pPr algn="l"/>
            <a:r>
              <a:rPr lang="es-ES" sz="6000" b="1" i="1">
                <a:solidFill>
                  <a:srgbClr val="FF0000"/>
                </a:solidFill>
              </a:rPr>
              <a:t>¿COMO SE LANZA LA BOLA ?</a:t>
            </a:r>
          </a:p>
        </p:txBody>
      </p:sp>
      <p:sp>
        <p:nvSpPr>
          <p:cNvPr id="3" name="CuadroTexto 2">
            <a:extLst>
              <a:ext uri="{FF2B5EF4-FFF2-40B4-BE49-F238E27FC236}">
                <a16:creationId xmlns:a16="http://schemas.microsoft.com/office/drawing/2014/main" id="{D01FD01C-6361-8F82-4D81-AEA3A97CB9BB}"/>
              </a:ext>
            </a:extLst>
          </p:cNvPr>
          <p:cNvSpPr txBox="1"/>
          <p:nvPr/>
        </p:nvSpPr>
        <p:spPr>
          <a:xfrm>
            <a:off x="382299" y="1445201"/>
            <a:ext cx="16914235" cy="5078313"/>
          </a:xfrm>
          <a:prstGeom prst="rect">
            <a:avLst/>
          </a:prstGeom>
          <a:noFill/>
        </p:spPr>
        <p:txBody>
          <a:bodyPr wrap="square" rtlCol="0">
            <a:spAutoFit/>
          </a:bodyPr>
          <a:lstStyle/>
          <a:p>
            <a:pPr algn="l"/>
            <a:r>
              <a:rPr lang="es-ES" sz="5400" b="1" i="1"/>
              <a:t>El jugador tiene un número determinado de 
lanzamientos para derribar los bolos, y el que derribe más bolos gana. 
La precisión y la estrategia juegan un papel clave en el éxito del 
jugador.</a:t>
            </a:r>
          </a:p>
        </p:txBody>
      </p:sp>
      <p:pic>
        <p:nvPicPr>
          <p:cNvPr id="4" name="Imagen 3">
            <a:extLst>
              <a:ext uri="{FF2B5EF4-FFF2-40B4-BE49-F238E27FC236}">
                <a16:creationId xmlns:a16="http://schemas.microsoft.com/office/drawing/2014/main" id="{991054CB-AC26-B190-736F-33A4624C3F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4760" y="6337587"/>
            <a:ext cx="13713240" cy="3949413"/>
          </a:xfrm>
          <a:prstGeom prst="rect">
            <a:avLst/>
          </a:prstGeom>
        </p:spPr>
      </p:pic>
    </p:spTree>
    <p:extLst>
      <p:ext uri="{BB962C8B-B14F-4D97-AF65-F5344CB8AC3E}">
        <p14:creationId xmlns:p14="http://schemas.microsoft.com/office/powerpoint/2010/main" val="541852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7C416FE-76BE-15D7-CF51-6C301EFEB89F}"/>
              </a:ext>
            </a:extLst>
          </p:cNvPr>
          <p:cNvSpPr txBox="1"/>
          <p:nvPr/>
        </p:nvSpPr>
        <p:spPr>
          <a:xfrm>
            <a:off x="788667" y="1520969"/>
            <a:ext cx="16681049" cy="5078313"/>
          </a:xfrm>
          <a:prstGeom prst="rect">
            <a:avLst/>
          </a:prstGeom>
          <a:noFill/>
        </p:spPr>
        <p:txBody>
          <a:bodyPr wrap="square" rtlCol="0">
            <a:spAutoFit/>
          </a:bodyPr>
          <a:lstStyle/>
          <a:p>
            <a:pPr algn="l"/>
            <a:r>
              <a:rPr lang="es-ES" sz="5400" b="1" i="1"/>
              <a:t>La puntuación se calcula según la cantidad de bolos 
derribados en un número determinado de lanzamientos. La cantidad de 
lanzamientos depende de la modalidad, pero suele ser entre 3 y 5 
intentos</a:t>
            </a:r>
          </a:p>
        </p:txBody>
      </p:sp>
      <p:sp>
        <p:nvSpPr>
          <p:cNvPr id="3" name="CuadroTexto 2">
            <a:extLst>
              <a:ext uri="{FF2B5EF4-FFF2-40B4-BE49-F238E27FC236}">
                <a16:creationId xmlns:a16="http://schemas.microsoft.com/office/drawing/2014/main" id="{DD34976B-0D66-DDD7-8B17-6FBC971356E4}"/>
              </a:ext>
            </a:extLst>
          </p:cNvPr>
          <p:cNvSpPr txBox="1"/>
          <p:nvPr/>
        </p:nvSpPr>
        <p:spPr>
          <a:xfrm rot="10800000" flipH="1" flipV="1">
            <a:off x="788667" y="388587"/>
            <a:ext cx="5292151" cy="923330"/>
          </a:xfrm>
          <a:prstGeom prst="rect">
            <a:avLst/>
          </a:prstGeom>
          <a:noFill/>
        </p:spPr>
        <p:txBody>
          <a:bodyPr wrap="square" rtlCol="0">
            <a:spAutoFit/>
          </a:bodyPr>
          <a:lstStyle/>
          <a:p>
            <a:pPr algn="l"/>
            <a:r>
              <a:rPr lang="es-ES" sz="5400" b="1" i="1">
                <a:solidFill>
                  <a:schemeClr val="accent6">
                    <a:lumMod val="75000"/>
                  </a:schemeClr>
                </a:solidFill>
              </a:rPr>
              <a:t>Puntuación:</a:t>
            </a:r>
          </a:p>
        </p:txBody>
      </p:sp>
      <p:pic>
        <p:nvPicPr>
          <p:cNvPr id="4" name="Imagen 3">
            <a:extLst>
              <a:ext uri="{FF2B5EF4-FFF2-40B4-BE49-F238E27FC236}">
                <a16:creationId xmlns:a16="http://schemas.microsoft.com/office/drawing/2014/main" id="{84EB80B3-38FD-C4AD-02FC-96A0D10B89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7858" y="5578795"/>
            <a:ext cx="8370142" cy="4708205"/>
          </a:xfrm>
          <a:prstGeom prst="rect">
            <a:avLst/>
          </a:prstGeom>
        </p:spPr>
      </p:pic>
    </p:spTree>
    <p:extLst>
      <p:ext uri="{BB962C8B-B14F-4D97-AF65-F5344CB8AC3E}">
        <p14:creationId xmlns:p14="http://schemas.microsoft.com/office/powerpoint/2010/main" val="2816652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930249C-3C43-4C3A-569D-E8C7F65597EB}"/>
              </a:ext>
            </a:extLst>
          </p:cNvPr>
          <p:cNvSpPr txBox="1"/>
          <p:nvPr/>
        </p:nvSpPr>
        <p:spPr>
          <a:xfrm>
            <a:off x="308696" y="390979"/>
            <a:ext cx="5557837" cy="769441"/>
          </a:xfrm>
          <a:prstGeom prst="rect">
            <a:avLst/>
          </a:prstGeom>
          <a:noFill/>
        </p:spPr>
        <p:txBody>
          <a:bodyPr wrap="square" rtlCol="0">
            <a:spAutoFit/>
          </a:bodyPr>
          <a:lstStyle/>
          <a:p>
            <a:pPr algn="l"/>
            <a:r>
              <a:rPr lang="es-ES" sz="4400" b="1" i="1">
                <a:solidFill>
                  <a:srgbClr val="0070C0"/>
                </a:solidFill>
              </a:rPr>
              <a:t>EL CAMPO DE JUEGO:</a:t>
            </a:r>
          </a:p>
        </p:txBody>
      </p:sp>
      <p:sp>
        <p:nvSpPr>
          <p:cNvPr id="3" name="CuadroTexto 2">
            <a:extLst>
              <a:ext uri="{FF2B5EF4-FFF2-40B4-BE49-F238E27FC236}">
                <a16:creationId xmlns:a16="http://schemas.microsoft.com/office/drawing/2014/main" id="{A1B876A9-EA23-2170-8A86-FE72F03739F8}"/>
              </a:ext>
            </a:extLst>
          </p:cNvPr>
          <p:cNvSpPr txBox="1"/>
          <p:nvPr/>
        </p:nvSpPr>
        <p:spPr>
          <a:xfrm>
            <a:off x="308696" y="1456025"/>
            <a:ext cx="13307724" cy="7744259"/>
          </a:xfrm>
          <a:prstGeom prst="rect">
            <a:avLst/>
          </a:prstGeom>
          <a:noFill/>
        </p:spPr>
        <p:txBody>
          <a:bodyPr wrap="square" rtlCol="0">
            <a:spAutoFit/>
          </a:bodyPr>
          <a:lstStyle/>
          <a:p>
            <a:pPr algn="l"/>
            <a:r>
              <a:rPr lang="es-ES" sz="5400" b="1"/>
              <a:t>El campo de juego es una pista recta, de unos 10 metros de longitud. 
En cada extremo de la pista, se colocan los bolos, y el jugador debe 
lanzar desde un área específica. En muchas competiciones, el terreno 
está delimitado por una serie de marcas que ayudan a definir la zona 
desde donde se debe lanzar</a:t>
            </a:r>
          </a:p>
        </p:txBody>
      </p:sp>
      <p:pic>
        <p:nvPicPr>
          <p:cNvPr id="4" name="Imagen 3">
            <a:extLst>
              <a:ext uri="{FF2B5EF4-FFF2-40B4-BE49-F238E27FC236}">
                <a16:creationId xmlns:a16="http://schemas.microsoft.com/office/drawing/2014/main" id="{41EFC527-61EB-088F-A34F-B6325A1810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54191" y="2384694"/>
            <a:ext cx="2912457" cy="4715986"/>
          </a:xfrm>
          <a:prstGeom prst="rect">
            <a:avLst/>
          </a:prstGeom>
        </p:spPr>
      </p:pic>
    </p:spTree>
    <p:extLst>
      <p:ext uri="{BB962C8B-B14F-4D97-AF65-F5344CB8AC3E}">
        <p14:creationId xmlns:p14="http://schemas.microsoft.com/office/powerpoint/2010/main" val="8664031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9FFFF"/>
        </a:solidFill>
        <a:effectLst/>
      </p:bgPr>
    </p:bg>
    <p:spTree>
      <p:nvGrpSpPr>
        <p:cNvPr id="1" name=""/>
        <p:cNvGrpSpPr/>
        <p:nvPr/>
      </p:nvGrpSpPr>
      <p:grpSpPr>
        <a:xfrm>
          <a:off x="0" y="0"/>
          <a:ext cx="0" cy="0"/>
          <a:chOff x="0" y="0"/>
          <a:chExt cx="0" cy="0"/>
        </a:xfrm>
      </p:grpSpPr>
      <p:sp>
        <p:nvSpPr>
          <p:cNvPr id="2" name="Freeform 2"/>
          <p:cNvSpPr/>
          <p:nvPr/>
        </p:nvSpPr>
        <p:spPr>
          <a:xfrm>
            <a:off x="-3201946" y="-3723581"/>
            <a:ext cx="10253803" cy="11553997"/>
          </a:xfrm>
          <a:custGeom>
            <a:avLst/>
            <a:gdLst/>
            <a:ahLst/>
            <a:cxnLst/>
            <a:rect l="l" t="t" r="r" b="b"/>
            <a:pathLst>
              <a:path w="10253803" h="11553997">
                <a:moveTo>
                  <a:pt x="0" y="0"/>
                </a:moveTo>
                <a:lnTo>
                  <a:pt x="10253802" y="0"/>
                </a:lnTo>
                <a:lnTo>
                  <a:pt x="10253802" y="11553997"/>
                </a:lnTo>
                <a:lnTo>
                  <a:pt x="0" y="115539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sp>
        <p:nvSpPr>
          <p:cNvPr id="3" name="Freeform 3"/>
          <p:cNvSpPr/>
          <p:nvPr/>
        </p:nvSpPr>
        <p:spPr>
          <a:xfrm>
            <a:off x="0" y="5533691"/>
            <a:ext cx="5829506" cy="3402311"/>
          </a:xfrm>
          <a:custGeom>
            <a:avLst/>
            <a:gdLst/>
            <a:ahLst/>
            <a:cxnLst/>
            <a:rect l="l" t="t" r="r" b="b"/>
            <a:pathLst>
              <a:path w="5829506" h="3402311">
                <a:moveTo>
                  <a:pt x="0" y="0"/>
                </a:moveTo>
                <a:lnTo>
                  <a:pt x="5829506" y="0"/>
                </a:lnTo>
                <a:lnTo>
                  <a:pt x="5829506" y="3402311"/>
                </a:lnTo>
                <a:lnTo>
                  <a:pt x="0" y="34023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rot="-2003805">
            <a:off x="16069749" y="-1028700"/>
            <a:ext cx="2379103" cy="4114800"/>
          </a:xfrm>
          <a:custGeom>
            <a:avLst/>
            <a:gdLst/>
            <a:ahLst/>
            <a:cxnLst/>
            <a:rect l="l" t="t" r="r" b="b"/>
            <a:pathLst>
              <a:path w="2379103" h="4114800">
                <a:moveTo>
                  <a:pt x="0" y="0"/>
                </a:moveTo>
                <a:lnTo>
                  <a:pt x="2379102" y="0"/>
                </a:lnTo>
                <a:lnTo>
                  <a:pt x="2379102"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511753" y="7497791"/>
            <a:ext cx="3426506" cy="4114800"/>
          </a:xfrm>
          <a:custGeom>
            <a:avLst/>
            <a:gdLst/>
            <a:ahLst/>
            <a:cxnLst/>
            <a:rect l="l" t="t" r="r" b="b"/>
            <a:pathLst>
              <a:path w="3426506" h="4114800">
                <a:moveTo>
                  <a:pt x="0" y="0"/>
                </a:moveTo>
                <a:lnTo>
                  <a:pt x="3426506" y="0"/>
                </a:lnTo>
                <a:lnTo>
                  <a:pt x="342650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6" name="Freeform 6"/>
          <p:cNvSpPr/>
          <p:nvPr/>
        </p:nvSpPr>
        <p:spPr>
          <a:xfrm>
            <a:off x="14053194" y="6548765"/>
            <a:ext cx="5006947" cy="4114800"/>
          </a:xfrm>
          <a:custGeom>
            <a:avLst/>
            <a:gdLst/>
            <a:ahLst/>
            <a:cxnLst/>
            <a:rect l="l" t="t" r="r" b="b"/>
            <a:pathLst>
              <a:path w="5006947" h="4114800">
                <a:moveTo>
                  <a:pt x="0" y="0"/>
                </a:moveTo>
                <a:lnTo>
                  <a:pt x="5006947" y="0"/>
                </a:lnTo>
                <a:lnTo>
                  <a:pt x="5006947"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7" name="Freeform 7"/>
          <p:cNvSpPr/>
          <p:nvPr/>
        </p:nvSpPr>
        <p:spPr>
          <a:xfrm>
            <a:off x="15858802" y="2644693"/>
            <a:ext cx="3201339" cy="3904072"/>
          </a:xfrm>
          <a:custGeom>
            <a:avLst/>
            <a:gdLst/>
            <a:ahLst/>
            <a:cxnLst/>
            <a:rect l="l" t="t" r="r" b="b"/>
            <a:pathLst>
              <a:path w="3201339" h="3904072">
                <a:moveTo>
                  <a:pt x="0" y="0"/>
                </a:moveTo>
                <a:lnTo>
                  <a:pt x="3201339" y="0"/>
                </a:lnTo>
                <a:lnTo>
                  <a:pt x="3201339" y="3904072"/>
                </a:lnTo>
                <a:lnTo>
                  <a:pt x="0" y="390407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s-ES"/>
          </a:p>
        </p:txBody>
      </p:sp>
      <p:sp>
        <p:nvSpPr>
          <p:cNvPr id="8" name="Freeform 8"/>
          <p:cNvSpPr/>
          <p:nvPr/>
        </p:nvSpPr>
        <p:spPr>
          <a:xfrm rot="1567247">
            <a:off x="6149114" y="288257"/>
            <a:ext cx="879952" cy="1656021"/>
          </a:xfrm>
          <a:custGeom>
            <a:avLst/>
            <a:gdLst/>
            <a:ahLst/>
            <a:cxnLst/>
            <a:rect l="l" t="t" r="r" b="b"/>
            <a:pathLst>
              <a:path w="879952" h="1656021">
                <a:moveTo>
                  <a:pt x="0" y="0"/>
                </a:moveTo>
                <a:lnTo>
                  <a:pt x="879952" y="0"/>
                </a:lnTo>
                <a:lnTo>
                  <a:pt x="879952" y="1656021"/>
                </a:lnTo>
                <a:lnTo>
                  <a:pt x="0" y="165602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s-ES"/>
          </a:p>
        </p:txBody>
      </p:sp>
      <p:sp>
        <p:nvSpPr>
          <p:cNvPr id="9" name="Freeform 9"/>
          <p:cNvSpPr/>
          <p:nvPr/>
        </p:nvSpPr>
        <p:spPr>
          <a:xfrm>
            <a:off x="14106726" y="-811326"/>
            <a:ext cx="1327723" cy="1622653"/>
          </a:xfrm>
          <a:custGeom>
            <a:avLst/>
            <a:gdLst/>
            <a:ahLst/>
            <a:cxnLst/>
            <a:rect l="l" t="t" r="r" b="b"/>
            <a:pathLst>
              <a:path w="1327723" h="1622653">
                <a:moveTo>
                  <a:pt x="0" y="0"/>
                </a:moveTo>
                <a:lnTo>
                  <a:pt x="1327723" y="0"/>
                </a:lnTo>
                <a:lnTo>
                  <a:pt x="1327723" y="1622652"/>
                </a:lnTo>
                <a:lnTo>
                  <a:pt x="0" y="162265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s-ES"/>
          </a:p>
        </p:txBody>
      </p:sp>
      <p:sp>
        <p:nvSpPr>
          <p:cNvPr id="10" name="Freeform 10"/>
          <p:cNvSpPr/>
          <p:nvPr/>
        </p:nvSpPr>
        <p:spPr>
          <a:xfrm>
            <a:off x="4027469" y="9258300"/>
            <a:ext cx="805587" cy="396934"/>
          </a:xfrm>
          <a:custGeom>
            <a:avLst/>
            <a:gdLst/>
            <a:ahLst/>
            <a:cxnLst/>
            <a:rect l="l" t="t" r="r" b="b"/>
            <a:pathLst>
              <a:path w="805587" h="396934">
                <a:moveTo>
                  <a:pt x="0" y="0"/>
                </a:moveTo>
                <a:lnTo>
                  <a:pt x="805587" y="0"/>
                </a:lnTo>
                <a:lnTo>
                  <a:pt x="805587" y="396934"/>
                </a:lnTo>
                <a:lnTo>
                  <a:pt x="0" y="39693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s-ES"/>
          </a:p>
        </p:txBody>
      </p:sp>
      <p:sp>
        <p:nvSpPr>
          <p:cNvPr id="11" name="Freeform 11"/>
          <p:cNvSpPr/>
          <p:nvPr/>
        </p:nvSpPr>
        <p:spPr>
          <a:xfrm>
            <a:off x="13168520" y="8936002"/>
            <a:ext cx="583873" cy="757898"/>
          </a:xfrm>
          <a:custGeom>
            <a:avLst/>
            <a:gdLst/>
            <a:ahLst/>
            <a:cxnLst/>
            <a:rect l="l" t="t" r="r" b="b"/>
            <a:pathLst>
              <a:path w="583873" h="757898">
                <a:moveTo>
                  <a:pt x="0" y="0"/>
                </a:moveTo>
                <a:lnTo>
                  <a:pt x="583873" y="0"/>
                </a:lnTo>
                <a:lnTo>
                  <a:pt x="583873" y="757899"/>
                </a:lnTo>
                <a:lnTo>
                  <a:pt x="0" y="757899"/>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s-ES"/>
          </a:p>
        </p:txBody>
      </p:sp>
      <p:sp>
        <p:nvSpPr>
          <p:cNvPr id="12" name="TextBox 12"/>
          <p:cNvSpPr txBox="1"/>
          <p:nvPr/>
        </p:nvSpPr>
        <p:spPr>
          <a:xfrm>
            <a:off x="4675290" y="3451434"/>
            <a:ext cx="8937420" cy="3041232"/>
          </a:xfrm>
          <a:prstGeom prst="rect">
            <a:avLst/>
          </a:prstGeom>
        </p:spPr>
        <p:txBody>
          <a:bodyPr lIns="0" tIns="0" rIns="0" bIns="0" rtlCol="0" anchor="t">
            <a:spAutoFit/>
          </a:bodyPr>
          <a:lstStyle/>
          <a:p>
            <a:pPr algn="ctr">
              <a:lnSpc>
                <a:spcPts val="24795"/>
              </a:lnSpc>
            </a:pPr>
            <a:r>
              <a:rPr lang="en-US" sz="17711">
                <a:solidFill>
                  <a:srgbClr val="423617"/>
                </a:solidFill>
                <a:latin typeface="Archivo Black"/>
                <a:ea typeface="Archivo Black"/>
                <a:cs typeface="Archivo Black"/>
                <a:sym typeface="Archivo Black"/>
              </a:rPr>
              <a:t>FIN</a:t>
            </a:r>
          </a:p>
        </p:txBody>
      </p:sp>
      <p:sp>
        <p:nvSpPr>
          <p:cNvPr id="13" name="Freeform 13"/>
          <p:cNvSpPr/>
          <p:nvPr/>
        </p:nvSpPr>
        <p:spPr>
          <a:xfrm>
            <a:off x="5486400" y="8290712"/>
            <a:ext cx="7315200" cy="2806377"/>
          </a:xfrm>
          <a:custGeom>
            <a:avLst/>
            <a:gdLst/>
            <a:ahLst/>
            <a:cxnLst/>
            <a:rect l="l" t="t" r="r" b="b"/>
            <a:pathLst>
              <a:path w="7315200" h="2806377">
                <a:moveTo>
                  <a:pt x="0" y="0"/>
                </a:moveTo>
                <a:lnTo>
                  <a:pt x="7315200" y="0"/>
                </a:lnTo>
                <a:lnTo>
                  <a:pt x="7315200" y="2806377"/>
                </a:lnTo>
                <a:lnTo>
                  <a:pt x="0" y="2806377"/>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s-E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669222ee-d5e5-4539-987e-a3015ab6df31}" enabled="0" method="" siteId="{669222ee-d5e5-4539-987e-a3015ab6df31}" removed="1"/>
</clbl:labelList>
</file>

<file path=docProps/app.xml><?xml version="1.0" encoding="utf-8"?>
<Properties xmlns="http://schemas.openxmlformats.org/officeDocument/2006/extended-properties" xmlns:vt="http://schemas.openxmlformats.org/officeDocument/2006/docPropsVTypes">
  <TotalTime>0</TotalTime>
  <Words>1921</Words>
  <Application>Microsoft Office PowerPoint</Application>
  <PresentationFormat>Personalizado</PresentationFormat>
  <Paragraphs>126</Paragraphs>
  <Slides>25</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25</vt:i4>
      </vt:variant>
    </vt:vector>
  </HeadingPairs>
  <TitlesOfParts>
    <vt:vector size="33" baseType="lpstr">
      <vt:lpstr>Archivo Black</vt:lpstr>
      <vt:lpstr>Lilita One</vt:lpstr>
      <vt:lpstr>Coustard</vt:lpstr>
      <vt:lpstr>Calibri</vt:lpstr>
      <vt:lpstr>Arimo</vt:lpstr>
      <vt:lpstr>Arial</vt:lpstr>
      <vt:lpstr>TC October</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Copia de Brown and Blue Pastel Illustrative Sport Club Presentation</dc:title>
  <dc:creator>Isabel Fernández</dc:creator>
  <cp:lastModifiedBy>ISABEL FERNANDEZ CASAÑA</cp:lastModifiedBy>
  <cp:revision>2</cp:revision>
  <dcterms:created xsi:type="dcterms:W3CDTF">2006-08-16T00:00:00Z</dcterms:created>
  <dcterms:modified xsi:type="dcterms:W3CDTF">2025-10-04T08:31:42Z</dcterms:modified>
  <dc:identifier>DAGqfwpKK2s</dc:identifier>
</cp:coreProperties>
</file>